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3"/>
  </p:notesMasterIdLst>
  <p:sldIdLst>
    <p:sldId id="256" r:id="rId2"/>
    <p:sldId id="369" r:id="rId3"/>
    <p:sldId id="370" r:id="rId4"/>
    <p:sldId id="371" r:id="rId5"/>
    <p:sldId id="372" r:id="rId6"/>
    <p:sldId id="373" r:id="rId7"/>
    <p:sldId id="360" r:id="rId8"/>
    <p:sldId id="361" r:id="rId9"/>
    <p:sldId id="375" r:id="rId10"/>
    <p:sldId id="374" r:id="rId11"/>
    <p:sldId id="376" r:id="rId12"/>
    <p:sldId id="377" r:id="rId13"/>
    <p:sldId id="378" r:id="rId14"/>
    <p:sldId id="379" r:id="rId15"/>
    <p:sldId id="364" r:id="rId16"/>
    <p:sldId id="362" r:id="rId17"/>
    <p:sldId id="363" r:id="rId18"/>
    <p:sldId id="366" r:id="rId19"/>
    <p:sldId id="949" r:id="rId20"/>
    <p:sldId id="262" r:id="rId21"/>
    <p:sldId id="263" r:id="rId22"/>
    <p:sldId id="264" r:id="rId23"/>
    <p:sldId id="265" r:id="rId24"/>
    <p:sldId id="266" r:id="rId25"/>
    <p:sldId id="267" r:id="rId26"/>
    <p:sldId id="268" r:id="rId27"/>
    <p:sldId id="269" r:id="rId28"/>
    <p:sldId id="270" r:id="rId29"/>
    <p:sldId id="271" r:id="rId30"/>
    <p:sldId id="947" r:id="rId31"/>
    <p:sldId id="937" r:id="rId32"/>
    <p:sldId id="942" r:id="rId33"/>
    <p:sldId id="943" r:id="rId34"/>
    <p:sldId id="944" r:id="rId35"/>
    <p:sldId id="945" r:id="rId36"/>
    <p:sldId id="946" r:id="rId37"/>
    <p:sldId id="948" r:id="rId38"/>
    <p:sldId id="272" r:id="rId39"/>
    <p:sldId id="273" r:id="rId40"/>
    <p:sldId id="274" r:id="rId41"/>
    <p:sldId id="333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05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84" autoAdjust="0"/>
    <p:restoredTop sz="87242" autoAdjust="0"/>
  </p:normalViewPr>
  <p:slideViewPr>
    <p:cSldViewPr snapToGrid="0">
      <p:cViewPr varScale="1">
        <p:scale>
          <a:sx n="94" d="100"/>
          <a:sy n="94" d="100"/>
        </p:scale>
        <p:origin x="215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gif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3486C-C753-46BA-83C1-2DC3DB3050AC}" type="datetimeFigureOut">
              <a:rPr lang="en-US" smtClean="0"/>
              <a:t>5/2/22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0BDF8B-C338-49A2-B495-F87D86954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2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53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417565c52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417565c52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2355dc79f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2355dc79f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951b65d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23951b65d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124f4bbd56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124f4bbd56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9667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882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5435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8235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628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75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216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6715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1e357f2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1e357f2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35405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2417565c5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2417565c52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0944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124f4bbd5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124f4bbd5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6047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25576a4ef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25576a4ef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2d8494380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22d8494380_1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24f4bbd560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24f4bbd560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2d8494380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22d8494380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754453c5d58b2f4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754453c5d58b2f4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23187a0c4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23187a0c4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24f4bbd560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24f4bbd560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1068607"/>
            <a:ext cx="7772400" cy="1806031"/>
          </a:xfrm>
        </p:spPr>
        <p:txBody>
          <a:bodyPr anchor="ctr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Universality</a:t>
            </a:r>
          </a:p>
        </p:txBody>
      </p:sp>
      <p:sp>
        <p:nvSpPr>
          <p:cNvPr id="13" name="Footer Placeholder 4"/>
          <p:cNvSpPr txBox="1">
            <a:spLocks/>
          </p:cNvSpPr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</a:p>
        </p:txBody>
      </p:sp>
    </p:spTree>
    <p:extLst>
      <p:ext uri="{BB962C8B-B14F-4D97-AF65-F5344CB8AC3E}">
        <p14:creationId xmlns:p14="http://schemas.microsoft.com/office/powerpoint/2010/main" val="3401150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8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3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724950" y="5830068"/>
            <a:ext cx="7697400" cy="6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4297650" y="6536000"/>
            <a:ext cx="548700" cy="3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400">
                <a:solidFill>
                  <a:srgbClr val="134F5C"/>
                </a:solidFill>
              </a:defRPr>
            </a:lvl1pPr>
            <a:lvl2pPr lvl="1" algn="ctr">
              <a:buNone/>
              <a:defRPr sz="1400">
                <a:solidFill>
                  <a:srgbClr val="134F5C"/>
                </a:solidFill>
              </a:defRPr>
            </a:lvl2pPr>
            <a:lvl3pPr lvl="2" algn="ctr">
              <a:buNone/>
              <a:defRPr sz="1400">
                <a:solidFill>
                  <a:srgbClr val="134F5C"/>
                </a:solidFill>
              </a:defRPr>
            </a:lvl3pPr>
            <a:lvl4pPr lvl="3" algn="ctr">
              <a:buNone/>
              <a:defRPr sz="1400">
                <a:solidFill>
                  <a:srgbClr val="134F5C"/>
                </a:solidFill>
              </a:defRPr>
            </a:lvl4pPr>
            <a:lvl5pPr lvl="4" algn="ctr">
              <a:buNone/>
              <a:defRPr sz="1400">
                <a:solidFill>
                  <a:srgbClr val="134F5C"/>
                </a:solidFill>
              </a:defRPr>
            </a:lvl5pPr>
            <a:lvl6pPr lvl="5" algn="ctr">
              <a:buNone/>
              <a:defRPr sz="1400">
                <a:solidFill>
                  <a:srgbClr val="134F5C"/>
                </a:solidFill>
              </a:defRPr>
            </a:lvl6pPr>
            <a:lvl7pPr lvl="6" algn="ctr">
              <a:buNone/>
              <a:defRPr sz="1400">
                <a:solidFill>
                  <a:srgbClr val="134F5C"/>
                </a:solidFill>
              </a:defRPr>
            </a:lvl7pPr>
            <a:lvl8pPr lvl="7" algn="ctr">
              <a:buNone/>
              <a:defRPr sz="1400">
                <a:solidFill>
                  <a:srgbClr val="134F5C"/>
                </a:solidFill>
              </a:defRPr>
            </a:lvl8pPr>
            <a:lvl9pPr lvl="8" algn="ctr">
              <a:buNone/>
              <a:defRPr sz="1400">
                <a:solidFill>
                  <a:srgbClr val="134F5C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200"/>
          </a:p>
        </p:txBody>
      </p:sp>
    </p:spTree>
    <p:extLst>
      <p:ext uri="{BB962C8B-B14F-4D97-AF65-F5344CB8AC3E}">
        <p14:creationId xmlns:p14="http://schemas.microsoft.com/office/powerpoint/2010/main" val="1948344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grpSp>
        <p:nvGrpSpPr>
          <p:cNvPr id="64" name="Google Shape;64;p9"/>
          <p:cNvGrpSpPr/>
          <p:nvPr/>
        </p:nvGrpSpPr>
        <p:grpSpPr>
          <a:xfrm>
            <a:off x="830393" y="1588342"/>
            <a:ext cx="745763" cy="61101"/>
            <a:chOff x="4580561" y="2589004"/>
            <a:chExt cx="1064464" cy="25200"/>
          </a:xfrm>
        </p:grpSpPr>
        <p:sp>
          <p:nvSpPr>
            <p:cNvPr id="65" name="Google Shape;65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" name="Google Shape;66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730000" y="1758200"/>
            <a:ext cx="3300900" cy="22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724950" y="4215367"/>
            <a:ext cx="33009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2"/>
          </p:nvPr>
        </p:nvSpPr>
        <p:spPr>
          <a:xfrm>
            <a:off x="5174225" y="1803500"/>
            <a:ext cx="3374400" cy="40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8536302" y="6333135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400">
                <a:solidFill>
                  <a:srgbClr val="134F5C"/>
                </a:solidFill>
              </a:defRPr>
            </a:lvl1pPr>
            <a:lvl2pPr lvl="1">
              <a:buNone/>
              <a:defRPr sz="1400">
                <a:solidFill>
                  <a:srgbClr val="134F5C"/>
                </a:solidFill>
              </a:defRPr>
            </a:lvl2pPr>
            <a:lvl3pPr lvl="2">
              <a:buNone/>
              <a:defRPr sz="1400">
                <a:solidFill>
                  <a:srgbClr val="134F5C"/>
                </a:solidFill>
              </a:defRPr>
            </a:lvl3pPr>
            <a:lvl4pPr lvl="3">
              <a:buNone/>
              <a:defRPr sz="1400">
                <a:solidFill>
                  <a:srgbClr val="134F5C"/>
                </a:solidFill>
              </a:defRPr>
            </a:lvl4pPr>
            <a:lvl5pPr lvl="4">
              <a:buNone/>
              <a:defRPr sz="1400">
                <a:solidFill>
                  <a:srgbClr val="134F5C"/>
                </a:solidFill>
              </a:defRPr>
            </a:lvl5pPr>
            <a:lvl6pPr lvl="5">
              <a:buNone/>
              <a:defRPr sz="1400">
                <a:solidFill>
                  <a:srgbClr val="134F5C"/>
                </a:solidFill>
              </a:defRPr>
            </a:lvl6pPr>
            <a:lvl7pPr lvl="6">
              <a:buNone/>
              <a:defRPr sz="1400">
                <a:solidFill>
                  <a:srgbClr val="134F5C"/>
                </a:solidFill>
              </a:defRPr>
            </a:lvl7pPr>
            <a:lvl8pPr lvl="7">
              <a:buNone/>
              <a:defRPr sz="1400">
                <a:solidFill>
                  <a:srgbClr val="134F5C"/>
                </a:solidFill>
              </a:defRPr>
            </a:lvl8pPr>
            <a:lvl9pPr lvl="8">
              <a:buNone/>
              <a:defRPr sz="1400">
                <a:solidFill>
                  <a:srgbClr val="134F5C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3130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344" y="1064871"/>
            <a:ext cx="8821356" cy="51120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91644" cy="79899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644" y="34824"/>
            <a:ext cx="737165" cy="764167"/>
          </a:xfrm>
          <a:prstGeom prst="rect">
            <a:avLst/>
          </a:prstGeom>
        </p:spPr>
      </p:pic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Universality</a:t>
            </a:r>
          </a:p>
        </p:txBody>
      </p:sp>
    </p:spTree>
    <p:extLst>
      <p:ext uri="{BB962C8B-B14F-4D97-AF65-F5344CB8AC3E}">
        <p14:creationId xmlns:p14="http://schemas.microsoft.com/office/powerpoint/2010/main" val="383712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98520"/>
            <a:ext cx="7886700" cy="1589777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</a:p>
        </p:txBody>
      </p:sp>
      <p:sp>
        <p:nvSpPr>
          <p:cNvPr id="13" name="Footer Placeholder 4"/>
          <p:cNvSpPr txBox="1">
            <a:spLocks/>
          </p:cNvSpPr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Universality</a:t>
            </a:r>
          </a:p>
        </p:txBody>
      </p:sp>
    </p:spTree>
    <p:extLst>
      <p:ext uri="{BB962C8B-B14F-4D97-AF65-F5344CB8AC3E}">
        <p14:creationId xmlns:p14="http://schemas.microsoft.com/office/powerpoint/2010/main" val="394684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50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56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96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25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76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42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12AB4-83B7-4D7E-B543-6568140ABEE2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665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osslandscape.com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4.gi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54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12" Type="http://schemas.openxmlformats.org/officeDocument/2006/relationships/image" Target="../media/image5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7.pn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10" Type="http://schemas.openxmlformats.org/officeDocument/2006/relationships/image" Target="../media/image51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5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nips.cc/paper/7875-visualizing-the-loss-landscape-of-neural-nets.pdf" TargetMode="External"/><Relationship Id="rId2" Type="http://schemas.openxmlformats.org/officeDocument/2006/relationships/hyperlink" Target="https://arxiv.org/pdf/1609.04836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06" y="1388255"/>
            <a:ext cx="7772400" cy="1806031"/>
          </a:xfrm>
        </p:spPr>
        <p:txBody>
          <a:bodyPr anchor="ctr">
            <a:normAutofit/>
          </a:bodyPr>
          <a:lstStyle/>
          <a:p>
            <a:r>
              <a:rPr lang="en-US" sz="2400" dirty="0"/>
              <a:t>Deep Learning Theory and Applications</a:t>
            </a:r>
            <a:br>
              <a:rPr lang="en-US" dirty="0"/>
            </a:br>
            <a:r>
              <a:rPr lang="en-US" dirty="0"/>
              <a:t>Loss Landscapes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8706" y="4046234"/>
            <a:ext cx="6858000" cy="1327039"/>
          </a:xfrm>
        </p:spPr>
        <p:txBody>
          <a:bodyPr>
            <a:normAutofit/>
          </a:bodyPr>
          <a:lstStyle/>
          <a:p>
            <a:r>
              <a:rPr lang="en-US" dirty="0"/>
              <a:t>CPSC/AMTH 663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210" y="3819645"/>
            <a:ext cx="1717314" cy="1780219"/>
          </a:xfrm>
          <a:prstGeom prst="rect">
            <a:avLst/>
          </a:prstGeom>
        </p:spPr>
      </p:pic>
      <p:pic>
        <p:nvPicPr>
          <p:cNvPr id="1026" name="Picture 2" descr="https://ypps.yale.edu/sites/default/files/yale_logo.g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85" r="58740" b="37504"/>
          <a:stretch/>
        </p:blipFill>
        <p:spPr bwMode="auto">
          <a:xfrm>
            <a:off x="373888" y="4148368"/>
            <a:ext cx="1988165" cy="99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949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BA164D-99E7-A24A-8088-4CC19EA99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114" y="3541853"/>
            <a:ext cx="8391644" cy="2245489"/>
          </a:xfrm>
        </p:spPr>
        <p:txBody>
          <a:bodyPr/>
          <a:lstStyle/>
          <a:p>
            <a:r>
              <a:rPr lang="en-US" dirty="0"/>
              <a:t>Height vs volume of red area is a measure of sharpness</a:t>
            </a:r>
          </a:p>
          <a:p>
            <a:r>
              <a:rPr lang="en-US" dirty="0"/>
              <a:t>There have been many attempts at scale invariant definitions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94513D-F1E4-9241-BD82-BE23F0244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A27F9E-AA5A-C042-B080-44E85BFA2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821" y="1267990"/>
            <a:ext cx="4952518" cy="173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47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A2A9AE1-0CD6-2C4F-96EE-0E91342F8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344" y="1064871"/>
            <a:ext cx="8821356" cy="2986268"/>
          </a:xfrm>
        </p:spPr>
        <p:txBody>
          <a:bodyPr/>
          <a:lstStyle/>
          <a:p>
            <a:r>
              <a:rPr lang="en-US" dirty="0"/>
              <a:t>Can think of the loss landscape as a function space</a:t>
            </a:r>
          </a:p>
          <a:p>
            <a:r>
              <a:rPr lang="en-US" dirty="0"/>
              <a:t>Space of functions that are consistent with the minima and the probability of finding them with SGD can also be used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00920E-F2D3-044E-9FD0-7F0CB5844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 of minima argument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4351F8-CF6C-4D4E-820F-38AFE135D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2244" y="2810719"/>
            <a:ext cx="40894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412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951EF8-EA64-D44C-A618-C8C194106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Empirical Correlation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D371230-445C-8244-8AEC-F0E55CEEC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90575"/>
            <a:ext cx="9144000" cy="527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4792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ADB22F-1637-EC44-8115-582DFCFB8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SGD with large batches has been associated with sharp minima, slow training</a:t>
            </a:r>
          </a:p>
          <a:p>
            <a:r>
              <a:rPr lang="en-US" dirty="0"/>
              <a:t>Small batch training is thought to lead to more generalization and faster training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C09A80-979A-954C-B92F-1D56D65F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batch vs small batch training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5D90E6D3-6AFB-CA42-AAE5-38EF996B6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134" y="3047463"/>
            <a:ext cx="5485114" cy="3567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025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00D4E9-096C-7A4A-88CE-C5D97E2A4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Slow movement because of canceling directions</a:t>
            </a:r>
          </a:p>
          <a:p>
            <a:r>
              <a:rPr lang="en-US" dirty="0"/>
              <a:t>Stochasticity of small batches gets out of local minima</a:t>
            </a:r>
          </a:p>
          <a:p>
            <a:r>
              <a:rPr lang="en-US" dirty="0"/>
              <a:t>Tend to generalize to flatter minima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C39A38-E7B5-B141-B4B8-2F1315967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0A799E35-3672-204F-8A93-8B691063F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672" y="2912243"/>
            <a:ext cx="49403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241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SB produces flatter Minima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536700"/>
            <a:ext cx="86868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949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works disputed the flat vs sharp loss landscape hypothesis, but visualization reaffirms it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Reaffirms SB vs LB Hypothesis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44" y="2241259"/>
            <a:ext cx="7151306" cy="40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615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Provides Insights on Trainability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50" y="1841500"/>
            <a:ext cx="8140700" cy="3175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3700" y="5664200"/>
            <a:ext cx="759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 surfaces of </a:t>
            </a:r>
            <a:r>
              <a:rPr lang="en-US" dirty="0" err="1"/>
              <a:t>ResNet</a:t>
            </a:r>
            <a:r>
              <a:rPr lang="en-US" dirty="0"/>
              <a:t> and </a:t>
            </a:r>
            <a:r>
              <a:rPr lang="en-US" dirty="0" err="1"/>
              <a:t>DenseNET</a:t>
            </a:r>
            <a:r>
              <a:rPr lang="en-US" dirty="0"/>
              <a:t> 121 layers shows which is easier to train</a:t>
            </a:r>
          </a:p>
          <a:p>
            <a:r>
              <a:rPr lang="en-US" dirty="0">
                <a:hlinkClick r:id="rId3"/>
              </a:rPr>
              <a:t>https://losslandscape.com/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08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Wide vs Narrow Networks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181100"/>
            <a:ext cx="8839200" cy="4495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1500" y="6057900"/>
            <a:ext cx="398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Wide networks converge to wider basins</a:t>
            </a:r>
          </a:p>
        </p:txBody>
      </p:sp>
    </p:spTree>
    <p:extLst>
      <p:ext uri="{BB962C8B-B14F-4D97-AF65-F5344CB8AC3E}">
        <p14:creationId xmlns:p14="http://schemas.microsoft.com/office/powerpoint/2010/main" val="13903621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>
            <a:off x="0" y="857200"/>
            <a:ext cx="9144000" cy="51435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>
            <a:off x="729450" y="2179700"/>
            <a:ext cx="7688100" cy="10686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" sz="3200">
                <a:solidFill>
                  <a:schemeClr val="lt1"/>
                </a:solidFill>
              </a:rPr>
              <a:t>Exploring the Geometry and Topology of Neural Networks Loss Landscapes 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729450" y="3429000"/>
            <a:ext cx="7367100" cy="1142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 algn="l">
              <a:lnSpc>
                <a:spcPct val="115000"/>
              </a:lnSpc>
              <a:spcBef>
                <a:spcPts val="0"/>
              </a:spcBef>
            </a:pPr>
            <a:r>
              <a:rPr lang="en" sz="2200" b="1">
                <a:solidFill>
                  <a:schemeClr val="lt1"/>
                </a:solidFill>
              </a:rPr>
              <a:t>Stefan Horoi</a:t>
            </a:r>
            <a:endParaRPr sz="2200" b="1">
              <a:solidFill>
                <a:schemeClr val="lt1"/>
              </a:solidFill>
            </a:endParaRPr>
          </a:p>
          <a:p>
            <a:pPr algn="l">
              <a:lnSpc>
                <a:spcPct val="115000"/>
              </a:lnSpc>
              <a:spcBef>
                <a:spcPts val="0"/>
              </a:spcBef>
            </a:pPr>
            <a:r>
              <a:rPr lang="en">
                <a:solidFill>
                  <a:schemeClr val="lt1"/>
                </a:solidFill>
              </a:rPr>
              <a:t>Symposium on Intelligent Data Analysis (IDA) 2022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3"/>
          <p:cNvSpPr/>
          <p:nvPr/>
        </p:nvSpPr>
        <p:spPr>
          <a:xfrm>
            <a:off x="914400" y="3325300"/>
            <a:ext cx="917700" cy="26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40EE81-A2B8-9744-A1AF-248FA1246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landscape</a:t>
            </a:r>
          </a:p>
        </p:txBody>
      </p:sp>
      <p:pic>
        <p:nvPicPr>
          <p:cNvPr id="1026" name="Picture 2" descr="Stochastic gradient descent | sciencesprings">
            <a:extLst>
              <a:ext uri="{FF2B5EF4-FFF2-40B4-BE49-F238E27FC236}">
                <a16:creationId xmlns:a16="http://schemas.microsoft.com/office/drawing/2014/main" id="{2692DB50-501F-2F43-A5FE-645C0972D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9340" y="1313727"/>
            <a:ext cx="4559588" cy="423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48698EA-1A6C-3144-B5CA-57DF297A381F}"/>
                  </a:ext>
                </a:extLst>
              </p:cNvPr>
              <p:cNvSpPr txBox="1"/>
              <p:nvPr/>
            </p:nvSpPr>
            <p:spPr>
              <a:xfrm>
                <a:off x="520861" y="3620917"/>
                <a:ext cx="9359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48698EA-1A6C-3144-B5CA-57DF297A38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861" y="3620917"/>
                <a:ext cx="935962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BBC498E-7924-0A44-9A3E-94F2A3731EBE}"/>
                  </a:ext>
                </a:extLst>
              </p:cNvPr>
              <p:cNvSpPr txBox="1"/>
              <p:nvPr/>
            </p:nvSpPr>
            <p:spPr>
              <a:xfrm>
                <a:off x="3383325" y="5534625"/>
                <a:ext cx="27661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BBC498E-7924-0A44-9A3E-94F2A3731E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3325" y="5534625"/>
                <a:ext cx="276614" cy="276999"/>
              </a:xfrm>
              <a:prstGeom prst="rect">
                <a:avLst/>
              </a:prstGeom>
              <a:blipFill>
                <a:blip r:embed="rId4"/>
                <a:stretch>
                  <a:fillRect l="-18182" r="-9091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8215E81-2341-D844-81F7-93554774BC31}"/>
                  </a:ext>
                </a:extLst>
              </p:cNvPr>
              <p:cNvSpPr txBox="1"/>
              <p:nvPr/>
            </p:nvSpPr>
            <p:spPr>
              <a:xfrm>
                <a:off x="6187960" y="4654950"/>
                <a:ext cx="2819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8215E81-2341-D844-81F7-93554774BC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7960" y="4654950"/>
                <a:ext cx="281936" cy="276999"/>
              </a:xfrm>
              <a:prstGeom prst="rect">
                <a:avLst/>
              </a:prstGeom>
              <a:blipFill>
                <a:blip r:embed="rId5"/>
                <a:stretch>
                  <a:fillRect l="-17391" r="-4348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F4105459-68E3-F84D-9A49-10DACB1305C0}"/>
              </a:ext>
            </a:extLst>
          </p:cNvPr>
          <p:cNvSpPr txBox="1"/>
          <p:nvPr/>
        </p:nvSpPr>
        <p:spPr>
          <a:xfrm>
            <a:off x="4352081" y="3244334"/>
            <a:ext cx="1052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SGD Path</a:t>
            </a:r>
          </a:p>
        </p:txBody>
      </p:sp>
    </p:spTree>
    <p:extLst>
      <p:ext uri="{BB962C8B-B14F-4D97-AF65-F5344CB8AC3E}">
        <p14:creationId xmlns:p14="http://schemas.microsoft.com/office/powerpoint/2010/main" val="40235099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/>
          <p:nvPr/>
        </p:nvSpPr>
        <p:spPr>
          <a:xfrm>
            <a:off x="0" y="857250"/>
            <a:ext cx="9144000" cy="9246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0" name="Google Shape;210;p19"/>
          <p:cNvSpPr txBox="1"/>
          <p:nvPr/>
        </p:nvSpPr>
        <p:spPr>
          <a:xfrm>
            <a:off x="76550" y="919350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Existing methods cannot properly visualize complex high-dimensional loss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landscape geometric characteristics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1" name="Google Shape;211;p19"/>
          <p:cNvSpPr txBox="1"/>
          <p:nvPr/>
        </p:nvSpPr>
        <p:spPr>
          <a:xfrm>
            <a:off x="290850" y="1759138"/>
            <a:ext cx="75198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b="1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Current loss landscape visualization methods are limited by:</a:t>
            </a:r>
            <a:endParaRPr b="1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290850" y="2177975"/>
            <a:ext cx="7519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42900">
              <a:lnSpc>
                <a:spcPct val="115000"/>
              </a:lnSpc>
              <a:buClr>
                <a:srgbClr val="134F5C"/>
              </a:buClr>
              <a:buSzPts val="1800"/>
              <a:buFont typeface="Lato"/>
              <a:buChar char="●"/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Their linear nature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lnSpc>
                <a:spcPct val="115000"/>
              </a:lnSpc>
            </a:pPr>
            <a:endParaRPr b="1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19"/>
          <p:cNvSpPr txBox="1"/>
          <p:nvPr/>
        </p:nvSpPr>
        <p:spPr>
          <a:xfrm>
            <a:off x="290850" y="2574475"/>
            <a:ext cx="7519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42900">
              <a:lnSpc>
                <a:spcPct val="115000"/>
              </a:lnSpc>
              <a:buClr>
                <a:srgbClr val="134F5C"/>
              </a:buClr>
              <a:buSzPts val="1800"/>
              <a:buFont typeface="Lato"/>
              <a:buChar char="●"/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The small number of dimensions sampled and visualized (1 or 2)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lnSpc>
                <a:spcPct val="115000"/>
              </a:lnSpc>
            </a:pP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14" name="Google Shape;214;p19"/>
          <p:cNvGrpSpPr/>
          <p:nvPr/>
        </p:nvGrpSpPr>
        <p:grpSpPr>
          <a:xfrm>
            <a:off x="2584775" y="3036176"/>
            <a:ext cx="3994400" cy="2857259"/>
            <a:chOff x="2584775" y="2178925"/>
            <a:chExt cx="3994400" cy="2857259"/>
          </a:xfrm>
        </p:grpSpPr>
        <p:pic>
          <p:nvPicPr>
            <p:cNvPr id="215" name="Google Shape;215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584775" y="2178925"/>
              <a:ext cx="3994400" cy="2450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6" name="Google Shape;216;p19"/>
            <p:cNvSpPr txBox="1"/>
            <p:nvPr/>
          </p:nvSpPr>
          <p:spPr>
            <a:xfrm>
              <a:off x="3426750" y="4533000"/>
              <a:ext cx="2290500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[Draxler et al., 2018]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17" name="Google Shape;217;p19"/>
          <p:cNvSpPr txBox="1">
            <a:spLocks noGrp="1"/>
          </p:cNvSpPr>
          <p:nvPr>
            <p:ph type="sldNum" idx="12"/>
          </p:nvPr>
        </p:nvSpPr>
        <p:spPr>
          <a:xfrm>
            <a:off x="4297650" y="5759250"/>
            <a:ext cx="548700" cy="241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3" name="Google Shape;223;p20"/>
          <p:cNvSpPr txBox="1">
            <a:spLocks noGrp="1"/>
          </p:cNvSpPr>
          <p:nvPr>
            <p:ph type="sldNum" idx="12"/>
          </p:nvPr>
        </p:nvSpPr>
        <p:spPr>
          <a:xfrm>
            <a:off x="8536302" y="5607101"/>
            <a:ext cx="548700" cy="3936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21</a:t>
            </a:fld>
            <a:endParaRPr/>
          </a:p>
        </p:txBody>
      </p:sp>
      <p:sp>
        <p:nvSpPr>
          <p:cNvPr id="224" name="Google Shape;224;p20"/>
          <p:cNvSpPr txBox="1"/>
          <p:nvPr/>
        </p:nvSpPr>
        <p:spPr>
          <a:xfrm>
            <a:off x="2286000" y="1596300"/>
            <a:ext cx="45720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Proposed method:</a:t>
            </a:r>
            <a:endParaRPr sz="25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5" name="Google Shape;225;p20"/>
          <p:cNvSpPr txBox="1"/>
          <p:nvPr/>
        </p:nvSpPr>
        <p:spPr>
          <a:xfrm>
            <a:off x="75425" y="2934075"/>
            <a:ext cx="28170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Dynamical “Jump and Retrain” loss landscape sampling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3143100" y="2780175"/>
            <a:ext cx="2817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Visualizations based on PHATE dimensionality reduction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7" name="Google Shape;227;p20"/>
          <p:cNvSpPr txBox="1"/>
          <p:nvPr/>
        </p:nvSpPr>
        <p:spPr>
          <a:xfrm>
            <a:off x="6289375" y="2780175"/>
            <a:ext cx="2817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Quantification of topological activity using computational homology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8" name="Google Shape;228;p20"/>
          <p:cNvSpPr/>
          <p:nvPr/>
        </p:nvSpPr>
        <p:spPr>
          <a:xfrm>
            <a:off x="154025" y="2934075"/>
            <a:ext cx="2659800" cy="1108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9" name="Google Shape;229;p20"/>
          <p:cNvSpPr/>
          <p:nvPr/>
        </p:nvSpPr>
        <p:spPr>
          <a:xfrm>
            <a:off x="3161988" y="2847825"/>
            <a:ext cx="2779200" cy="1280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0" name="Google Shape;230;p20"/>
          <p:cNvSpPr/>
          <p:nvPr/>
        </p:nvSpPr>
        <p:spPr>
          <a:xfrm>
            <a:off x="6367975" y="2847813"/>
            <a:ext cx="2659800" cy="1280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>
            <a:off x="0" y="857250"/>
            <a:ext cx="9144000" cy="6363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6" name="Google Shape;236;p21"/>
          <p:cNvSpPr txBox="1"/>
          <p:nvPr/>
        </p:nvSpPr>
        <p:spPr>
          <a:xfrm>
            <a:off x="103575" y="929100"/>
            <a:ext cx="9144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Experimental set-up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37" name="Google Shape;237;p21"/>
          <p:cNvGrpSpPr/>
          <p:nvPr/>
        </p:nvGrpSpPr>
        <p:grpSpPr>
          <a:xfrm>
            <a:off x="290850" y="1759151"/>
            <a:ext cx="4176300" cy="2633225"/>
            <a:chOff x="290850" y="901900"/>
            <a:chExt cx="4176300" cy="2633225"/>
          </a:xfrm>
        </p:grpSpPr>
        <p:pic>
          <p:nvPicPr>
            <p:cNvPr id="238" name="Google Shape;238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4650" y="1608375"/>
              <a:ext cx="3428703" cy="1926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9" name="Google Shape;239;p21"/>
            <p:cNvSpPr txBox="1"/>
            <p:nvPr/>
          </p:nvSpPr>
          <p:spPr>
            <a:xfrm>
              <a:off x="290850" y="901900"/>
              <a:ext cx="4176300" cy="8217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" b="1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Wide ResNets</a:t>
              </a:r>
              <a:endParaRPr b="1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algn="ctr">
                <a:lnSpc>
                  <a:spcPct val="115000"/>
                </a:lnSpc>
              </a:pPr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[Zagoruyko &amp; Komodakis, 2016]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40" name="Google Shape;240;p21"/>
          <p:cNvGrpSpPr/>
          <p:nvPr/>
        </p:nvGrpSpPr>
        <p:grpSpPr>
          <a:xfrm>
            <a:off x="4624725" y="1552751"/>
            <a:ext cx="4176300" cy="3251925"/>
            <a:chOff x="4624725" y="695500"/>
            <a:chExt cx="4176300" cy="3251925"/>
          </a:xfrm>
        </p:grpSpPr>
        <p:pic>
          <p:nvPicPr>
            <p:cNvPr id="241" name="Google Shape;241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17400" y="1475800"/>
              <a:ext cx="3190950" cy="2471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2" name="Google Shape;242;p21"/>
            <p:cNvSpPr txBox="1"/>
            <p:nvPr/>
          </p:nvSpPr>
          <p:spPr>
            <a:xfrm>
              <a:off x="4624725" y="695500"/>
              <a:ext cx="4176300" cy="8217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" b="1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CIFAR10</a:t>
              </a:r>
              <a:endParaRPr b="1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algn="ctr">
                <a:lnSpc>
                  <a:spcPct val="115000"/>
                </a:lnSpc>
              </a:pPr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[Krizhevsky, 2009]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43" name="Google Shape;243;p21"/>
          <p:cNvSpPr txBox="1"/>
          <p:nvPr/>
        </p:nvSpPr>
        <p:spPr>
          <a:xfrm>
            <a:off x="6267000" y="4933976"/>
            <a:ext cx="27285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{no data augmentation,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 random flips and crops}</a:t>
            </a:r>
            <a:endParaRPr b="1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1"/>
          <p:cNvSpPr txBox="1"/>
          <p:nvPr/>
        </p:nvSpPr>
        <p:spPr>
          <a:xfrm>
            <a:off x="174150" y="4933976"/>
            <a:ext cx="13617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{10, 16, 22}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Depth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1561700" y="4933976"/>
            <a:ext cx="9114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{1,2}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Width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4624713" y="4933976"/>
            <a:ext cx="16950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{32, 128, 512}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Batch size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1"/>
          <p:cNvSpPr txBox="1"/>
          <p:nvPr/>
        </p:nvSpPr>
        <p:spPr>
          <a:xfrm>
            <a:off x="2498950" y="4933976"/>
            <a:ext cx="20043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{0, 0.0001, 0.001}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  <a:p>
            <a:pPr algn="ctr"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Weight decay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1"/>
          <p:cNvSpPr txBox="1"/>
          <p:nvPr/>
        </p:nvSpPr>
        <p:spPr>
          <a:xfrm>
            <a:off x="19875" y="4472275"/>
            <a:ext cx="39288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b="1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108 networks: </a:t>
            </a: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same initalization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21"/>
          <p:cNvSpPr txBox="1">
            <a:spLocks noGrp="1"/>
          </p:cNvSpPr>
          <p:nvPr>
            <p:ph type="sldNum" idx="12"/>
          </p:nvPr>
        </p:nvSpPr>
        <p:spPr>
          <a:xfrm>
            <a:off x="4297650" y="5759250"/>
            <a:ext cx="548700" cy="241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2"/>
          <p:cNvSpPr/>
          <p:nvPr/>
        </p:nvSpPr>
        <p:spPr>
          <a:xfrm>
            <a:off x="0" y="857250"/>
            <a:ext cx="9144000" cy="9246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55" name="Google Shape;255;p22"/>
          <p:cNvSpPr txBox="1"/>
          <p:nvPr/>
        </p:nvSpPr>
        <p:spPr>
          <a:xfrm>
            <a:off x="63475" y="919350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“Jump and retrain”</a:t>
            </a:r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sampling of relevant low-loss manifolds on the loss landscape that are reachable during training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56" name="Google Shape;2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3801" y="1924050"/>
            <a:ext cx="3150174" cy="407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2"/>
          <p:cNvSpPr txBox="1"/>
          <p:nvPr/>
        </p:nvSpPr>
        <p:spPr>
          <a:xfrm>
            <a:off x="6327650" y="1717325"/>
            <a:ext cx="2130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15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Parameter space</a:t>
            </a:r>
            <a:endParaRPr sz="15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8" name="Google Shape;25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1001" y="1786574"/>
            <a:ext cx="238175" cy="2623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2"/>
          <p:cNvSpPr txBox="1"/>
          <p:nvPr/>
        </p:nvSpPr>
        <p:spPr>
          <a:xfrm>
            <a:off x="290850" y="3605950"/>
            <a:ext cx="43668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4. Retrain the ANN and record data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60" name="Google Shape;260;p22"/>
          <p:cNvGrpSpPr/>
          <p:nvPr/>
        </p:nvGrpSpPr>
        <p:grpSpPr>
          <a:xfrm>
            <a:off x="290850" y="2682550"/>
            <a:ext cx="5066700" cy="503184"/>
            <a:chOff x="290850" y="1825300"/>
            <a:chExt cx="5066700" cy="503184"/>
          </a:xfrm>
        </p:grpSpPr>
        <p:sp>
          <p:nvSpPr>
            <p:cNvPr id="261" name="Google Shape;261;p22"/>
            <p:cNvSpPr txBox="1"/>
            <p:nvPr/>
          </p:nvSpPr>
          <p:spPr>
            <a:xfrm>
              <a:off x="290850" y="1825300"/>
              <a:ext cx="5066700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2. Pick a step_size in  {0.25, 0.5, 0.75, 1}: 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262" name="Google Shape;262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96113" y="1939125"/>
              <a:ext cx="151775" cy="23403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3" name="Google Shape;263;p22"/>
          <p:cNvGrpSpPr/>
          <p:nvPr/>
        </p:nvGrpSpPr>
        <p:grpSpPr>
          <a:xfrm>
            <a:off x="290850" y="2220851"/>
            <a:ext cx="8426150" cy="1622819"/>
            <a:chOff x="290850" y="1363600"/>
            <a:chExt cx="8426150" cy="1622819"/>
          </a:xfrm>
        </p:grpSpPr>
        <p:sp>
          <p:nvSpPr>
            <p:cNvPr id="264" name="Google Shape;264;p22"/>
            <p:cNvSpPr txBox="1"/>
            <p:nvPr/>
          </p:nvSpPr>
          <p:spPr>
            <a:xfrm>
              <a:off x="290850" y="1363600"/>
              <a:ext cx="5448000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1. Pick a random direction and filter-normalize it: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65" name="Google Shape;265;p22"/>
            <p:cNvCxnSpPr/>
            <p:nvPr/>
          </p:nvCxnSpPr>
          <p:spPr>
            <a:xfrm rot="10800000" flipH="1">
              <a:off x="7655000" y="1550319"/>
              <a:ext cx="1062000" cy="14361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266" name="Google Shape;266;p2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319825" y="1478930"/>
              <a:ext cx="204900" cy="2310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7" name="Google Shape;267;p2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236713" y="2240655"/>
              <a:ext cx="204900" cy="23105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8" name="Google Shape;268;p22"/>
          <p:cNvGrpSpPr/>
          <p:nvPr/>
        </p:nvGrpSpPr>
        <p:grpSpPr>
          <a:xfrm>
            <a:off x="620139" y="2053625"/>
            <a:ext cx="8173975" cy="3285250"/>
            <a:chOff x="621150" y="1207775"/>
            <a:chExt cx="8173975" cy="3285250"/>
          </a:xfrm>
        </p:grpSpPr>
        <p:sp>
          <p:nvSpPr>
            <p:cNvPr id="269" name="Google Shape;269;p22"/>
            <p:cNvSpPr/>
            <p:nvPr/>
          </p:nvSpPr>
          <p:spPr>
            <a:xfrm>
              <a:off x="8433925" y="1232300"/>
              <a:ext cx="361200" cy="3612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8141313" y="1232300"/>
              <a:ext cx="361200" cy="3612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7850800" y="1207775"/>
              <a:ext cx="361200" cy="3612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7556725" y="1240538"/>
              <a:ext cx="361200" cy="3612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621150" y="3922725"/>
              <a:ext cx="608400" cy="5703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4" name="Google Shape;274;p22"/>
            <p:cNvSpPr txBox="1"/>
            <p:nvPr/>
          </p:nvSpPr>
          <p:spPr>
            <a:xfrm>
              <a:off x="1197325" y="3977025"/>
              <a:ext cx="4322100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" b="1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Low loss regions of the loss landscape</a:t>
              </a:r>
              <a:endParaRPr b="1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7391975" y="1448275"/>
              <a:ext cx="361200" cy="3612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7426450" y="1698788"/>
              <a:ext cx="361200" cy="3612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7426200" y="1959388"/>
              <a:ext cx="361200" cy="3612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7283200" y="2175988"/>
              <a:ext cx="361200" cy="3612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7141800" y="2394488"/>
              <a:ext cx="361200" cy="3612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7324801" y="2806650"/>
              <a:ext cx="525900" cy="498600"/>
            </a:xfrm>
            <a:prstGeom prst="ellipse">
              <a:avLst/>
            </a:prstGeom>
            <a:solidFill>
              <a:srgbClr val="A7F188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81" name="Google Shape;281;p22"/>
          <p:cNvSpPr/>
          <p:nvPr/>
        </p:nvSpPr>
        <p:spPr>
          <a:xfrm rot="1042833">
            <a:off x="8537183" y="2240689"/>
            <a:ext cx="154662" cy="59109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2" name="Google Shape;282;p22"/>
          <p:cNvSpPr/>
          <p:nvPr/>
        </p:nvSpPr>
        <p:spPr>
          <a:xfrm rot="-629004">
            <a:off x="8244448" y="2216186"/>
            <a:ext cx="154987" cy="58899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3" name="Google Shape;283;p22"/>
          <p:cNvSpPr/>
          <p:nvPr/>
        </p:nvSpPr>
        <p:spPr>
          <a:xfrm rot="979611">
            <a:off x="7952263" y="2216200"/>
            <a:ext cx="154740" cy="59203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4" name="Google Shape;284;p22"/>
          <p:cNvSpPr/>
          <p:nvPr/>
        </p:nvSpPr>
        <p:spPr>
          <a:xfrm rot="-4194446">
            <a:off x="7533005" y="2966554"/>
            <a:ext cx="147582" cy="61386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5" name="Google Shape;285;p22"/>
          <p:cNvSpPr/>
          <p:nvPr/>
        </p:nvSpPr>
        <p:spPr>
          <a:xfrm rot="-1636045">
            <a:off x="7663351" y="2240617"/>
            <a:ext cx="153227" cy="59064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" name="Google Shape;286;p22"/>
          <p:cNvSpPr/>
          <p:nvPr/>
        </p:nvSpPr>
        <p:spPr>
          <a:xfrm rot="-3868312">
            <a:off x="7498435" y="2455396"/>
            <a:ext cx="148276" cy="61339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" name="Google Shape;287;p22"/>
          <p:cNvSpPr/>
          <p:nvPr/>
        </p:nvSpPr>
        <p:spPr>
          <a:xfrm rot="-6344205">
            <a:off x="7533492" y="2715281"/>
            <a:ext cx="147114" cy="61705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" name="Google Shape;288;p22"/>
          <p:cNvSpPr/>
          <p:nvPr/>
        </p:nvSpPr>
        <p:spPr>
          <a:xfrm rot="-2357843">
            <a:off x="7388006" y="3182562"/>
            <a:ext cx="151576" cy="60064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" name="Google Shape;289;p22"/>
          <p:cNvSpPr/>
          <p:nvPr/>
        </p:nvSpPr>
        <p:spPr>
          <a:xfrm rot="-4386673">
            <a:off x="7248570" y="3401354"/>
            <a:ext cx="147669" cy="61995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0" name="Google Shape;290;p22"/>
          <p:cNvGrpSpPr/>
          <p:nvPr/>
        </p:nvGrpSpPr>
        <p:grpSpPr>
          <a:xfrm>
            <a:off x="290851" y="2261120"/>
            <a:ext cx="8581553" cy="1386314"/>
            <a:chOff x="290850" y="1403870"/>
            <a:chExt cx="8581553" cy="1386314"/>
          </a:xfrm>
        </p:grpSpPr>
        <p:sp>
          <p:nvSpPr>
            <p:cNvPr id="291" name="Google Shape;291;p22"/>
            <p:cNvSpPr txBox="1"/>
            <p:nvPr/>
          </p:nvSpPr>
          <p:spPr>
            <a:xfrm>
              <a:off x="290850" y="2287000"/>
              <a:ext cx="4366800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3. Set the ANN parameters to be: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8717003" y="1403870"/>
              <a:ext cx="155400" cy="1464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pic>
          <p:nvPicPr>
            <p:cNvPr id="293" name="Google Shape;293;p2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782325" y="2395663"/>
              <a:ext cx="819560" cy="2443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4" name="Google Shape;294;p22"/>
          <p:cNvGrpSpPr/>
          <p:nvPr/>
        </p:nvGrpSpPr>
        <p:grpSpPr>
          <a:xfrm>
            <a:off x="290851" y="2173083"/>
            <a:ext cx="8268853" cy="3714933"/>
            <a:chOff x="290850" y="1315832"/>
            <a:chExt cx="8268853" cy="3714933"/>
          </a:xfrm>
        </p:grpSpPr>
        <p:sp>
          <p:nvSpPr>
            <p:cNvPr id="295" name="Google Shape;295;p22"/>
            <p:cNvSpPr txBox="1"/>
            <p:nvPr/>
          </p:nvSpPr>
          <p:spPr>
            <a:xfrm>
              <a:off x="290850" y="3210400"/>
              <a:ext cx="4918500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Repeat for 4 or 5 directions and all step sizes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296" name="Google Shape;296;p22"/>
            <p:cNvGrpSpPr/>
            <p:nvPr/>
          </p:nvGrpSpPr>
          <p:grpSpPr>
            <a:xfrm rot="2971566">
              <a:off x="7313236" y="3777897"/>
              <a:ext cx="1954049" cy="146400"/>
              <a:chOff x="4373600" y="4621770"/>
              <a:chExt cx="1954053" cy="146400"/>
            </a:xfrm>
          </p:grpSpPr>
          <p:cxnSp>
            <p:nvCxnSpPr>
              <p:cNvPr id="297" name="Google Shape;297;p22"/>
              <p:cNvCxnSpPr/>
              <p:nvPr/>
            </p:nvCxnSpPr>
            <p:spPr>
              <a:xfrm>
                <a:off x="4373600" y="4694975"/>
                <a:ext cx="1805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A9999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298" name="Google Shape;298;p22"/>
              <p:cNvSpPr/>
              <p:nvPr/>
            </p:nvSpPr>
            <p:spPr>
              <a:xfrm>
                <a:off x="6172253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99" name="Google Shape;299;p22"/>
              <p:cNvSpPr/>
              <p:nvPr/>
            </p:nvSpPr>
            <p:spPr>
              <a:xfrm>
                <a:off x="5217591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00" name="Google Shape;300;p22"/>
              <p:cNvSpPr/>
              <p:nvPr/>
            </p:nvSpPr>
            <p:spPr>
              <a:xfrm>
                <a:off x="4749828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01" name="Google Shape;301;p22"/>
              <p:cNvSpPr/>
              <p:nvPr/>
            </p:nvSpPr>
            <p:spPr>
              <a:xfrm>
                <a:off x="5694928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302" name="Google Shape;302;p22"/>
            <p:cNvGrpSpPr/>
            <p:nvPr/>
          </p:nvGrpSpPr>
          <p:grpSpPr>
            <a:xfrm rot="6525556">
              <a:off x="6272305" y="3980514"/>
              <a:ext cx="1954098" cy="146403"/>
              <a:chOff x="4373600" y="4621770"/>
              <a:chExt cx="1954053" cy="146400"/>
            </a:xfrm>
          </p:grpSpPr>
          <p:cxnSp>
            <p:nvCxnSpPr>
              <p:cNvPr id="303" name="Google Shape;303;p22"/>
              <p:cNvCxnSpPr/>
              <p:nvPr/>
            </p:nvCxnSpPr>
            <p:spPr>
              <a:xfrm>
                <a:off x="4373600" y="4694975"/>
                <a:ext cx="1805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A9999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304" name="Google Shape;304;p22"/>
              <p:cNvSpPr/>
              <p:nvPr/>
            </p:nvSpPr>
            <p:spPr>
              <a:xfrm>
                <a:off x="6172253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05" name="Google Shape;305;p22"/>
              <p:cNvSpPr/>
              <p:nvPr/>
            </p:nvSpPr>
            <p:spPr>
              <a:xfrm>
                <a:off x="5217591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06" name="Google Shape;306;p22"/>
              <p:cNvSpPr/>
              <p:nvPr/>
            </p:nvSpPr>
            <p:spPr>
              <a:xfrm>
                <a:off x="4749828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07" name="Google Shape;307;p22"/>
              <p:cNvSpPr/>
              <p:nvPr/>
            </p:nvSpPr>
            <p:spPr>
              <a:xfrm>
                <a:off x="5694928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308" name="Google Shape;308;p22"/>
            <p:cNvGrpSpPr/>
            <p:nvPr/>
          </p:nvGrpSpPr>
          <p:grpSpPr>
            <a:xfrm rot="-8100000">
              <a:off x="5856977" y="2219649"/>
              <a:ext cx="1954034" cy="146399"/>
              <a:chOff x="4373600" y="4621770"/>
              <a:chExt cx="1954053" cy="146400"/>
            </a:xfrm>
          </p:grpSpPr>
          <p:cxnSp>
            <p:nvCxnSpPr>
              <p:cNvPr id="309" name="Google Shape;309;p22"/>
              <p:cNvCxnSpPr/>
              <p:nvPr/>
            </p:nvCxnSpPr>
            <p:spPr>
              <a:xfrm>
                <a:off x="4373600" y="4694975"/>
                <a:ext cx="1805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A9999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310" name="Google Shape;310;p22"/>
              <p:cNvSpPr/>
              <p:nvPr/>
            </p:nvSpPr>
            <p:spPr>
              <a:xfrm>
                <a:off x="6172253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11" name="Google Shape;311;p22"/>
              <p:cNvSpPr/>
              <p:nvPr/>
            </p:nvSpPr>
            <p:spPr>
              <a:xfrm>
                <a:off x="5217591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12" name="Google Shape;312;p22"/>
              <p:cNvSpPr/>
              <p:nvPr/>
            </p:nvSpPr>
            <p:spPr>
              <a:xfrm>
                <a:off x="4749828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13" name="Google Shape;313;p22"/>
              <p:cNvSpPr/>
              <p:nvPr/>
            </p:nvSpPr>
            <p:spPr>
              <a:xfrm>
                <a:off x="5694928" y="4621770"/>
                <a:ext cx="155400" cy="146400"/>
              </a:xfrm>
              <a:prstGeom prst="ellipse">
                <a:avLst/>
              </a:prstGeom>
              <a:solidFill>
                <a:srgbClr val="EA9999"/>
              </a:solidFill>
              <a:ln w="9525" cap="flat" cmpd="sng">
                <a:solidFill>
                  <a:srgbClr val="EA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314" name="Google Shape;314;p22"/>
            <p:cNvSpPr/>
            <p:nvPr/>
          </p:nvSpPr>
          <p:spPr>
            <a:xfrm>
              <a:off x="8404303" y="1789620"/>
              <a:ext cx="155400" cy="1464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8112878" y="2176220"/>
              <a:ext cx="155400" cy="1464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7842328" y="2571745"/>
              <a:ext cx="155400" cy="1464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7" name="Google Shape;317;p22"/>
          <p:cNvGrpSpPr/>
          <p:nvPr/>
        </p:nvGrpSpPr>
        <p:grpSpPr>
          <a:xfrm>
            <a:off x="290850" y="1759151"/>
            <a:ext cx="7542312" cy="2471975"/>
            <a:chOff x="290850" y="901900"/>
            <a:chExt cx="7542312" cy="2471975"/>
          </a:xfrm>
        </p:grpSpPr>
        <p:sp>
          <p:nvSpPr>
            <p:cNvPr id="318" name="Google Shape;318;p22"/>
            <p:cNvSpPr txBox="1"/>
            <p:nvPr/>
          </p:nvSpPr>
          <p:spPr>
            <a:xfrm>
              <a:off x="290850" y="901900"/>
              <a:ext cx="2262000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Given a minimum: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7469045" y="2925951"/>
              <a:ext cx="238200" cy="2445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pic>
          <p:nvPicPr>
            <p:cNvPr id="320" name="Google Shape;320;p2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681387" y="3129500"/>
              <a:ext cx="151775" cy="244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1" name="Google Shape;321;p2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256575" y="1010550"/>
              <a:ext cx="151775" cy="2443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22" name="Google Shape;322;p22"/>
          <p:cNvGrpSpPr/>
          <p:nvPr/>
        </p:nvGrpSpPr>
        <p:grpSpPr>
          <a:xfrm>
            <a:off x="6241860" y="2407464"/>
            <a:ext cx="2730384" cy="3317983"/>
            <a:chOff x="225000" y="1090556"/>
            <a:chExt cx="1539025" cy="1548144"/>
          </a:xfrm>
        </p:grpSpPr>
        <p:sp>
          <p:nvSpPr>
            <p:cNvPr id="323" name="Google Shape;323;p22"/>
            <p:cNvSpPr/>
            <p:nvPr/>
          </p:nvSpPr>
          <p:spPr>
            <a:xfrm>
              <a:off x="225000" y="1090556"/>
              <a:ext cx="522775" cy="249125"/>
            </a:xfrm>
            <a:custGeom>
              <a:avLst/>
              <a:gdLst/>
              <a:ahLst/>
              <a:cxnLst/>
              <a:rect l="l" t="t" r="r" b="b"/>
              <a:pathLst>
                <a:path w="20911" h="9965" extrusionOk="0">
                  <a:moveTo>
                    <a:pt x="0" y="586"/>
                  </a:moveTo>
                  <a:cubicBezTo>
                    <a:pt x="7346" y="-1509"/>
                    <a:pt x="19653" y="2430"/>
                    <a:pt x="20911" y="9965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24" name="Google Shape;324;p22"/>
            <p:cNvSpPr/>
            <p:nvPr/>
          </p:nvSpPr>
          <p:spPr>
            <a:xfrm>
              <a:off x="608375" y="1422050"/>
              <a:ext cx="389700" cy="183750"/>
            </a:xfrm>
            <a:custGeom>
              <a:avLst/>
              <a:gdLst/>
              <a:ahLst/>
              <a:cxnLst/>
              <a:rect l="l" t="t" r="r" b="b"/>
              <a:pathLst>
                <a:path w="15588" h="7350" extrusionOk="0">
                  <a:moveTo>
                    <a:pt x="0" y="0"/>
                  </a:moveTo>
                  <a:cubicBezTo>
                    <a:pt x="5745" y="0"/>
                    <a:pt x="13019" y="2212"/>
                    <a:pt x="15588" y="7350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25" name="Google Shape;325;p22"/>
            <p:cNvSpPr/>
            <p:nvPr/>
          </p:nvSpPr>
          <p:spPr>
            <a:xfrm>
              <a:off x="1463825" y="1775534"/>
              <a:ext cx="300200" cy="682575"/>
            </a:xfrm>
            <a:custGeom>
              <a:avLst/>
              <a:gdLst/>
              <a:ahLst/>
              <a:cxnLst/>
              <a:rect l="l" t="t" r="r" b="b"/>
              <a:pathLst>
                <a:path w="12008" h="27303" extrusionOk="0">
                  <a:moveTo>
                    <a:pt x="11026" y="27303"/>
                  </a:moveTo>
                  <a:cubicBezTo>
                    <a:pt x="13988" y="23753"/>
                    <a:pt x="9302" y="18210"/>
                    <a:pt x="8111" y="13743"/>
                  </a:cubicBezTo>
                  <a:cubicBezTo>
                    <a:pt x="6744" y="8619"/>
                    <a:pt x="5250" y="-697"/>
                    <a:pt x="0" y="55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26" name="Google Shape;326;p22"/>
            <p:cNvSpPr/>
            <p:nvPr/>
          </p:nvSpPr>
          <p:spPr>
            <a:xfrm>
              <a:off x="1039275" y="2131775"/>
              <a:ext cx="456250" cy="298925"/>
            </a:xfrm>
            <a:custGeom>
              <a:avLst/>
              <a:gdLst/>
              <a:ahLst/>
              <a:cxnLst/>
              <a:rect l="l" t="t" r="r" b="b"/>
              <a:pathLst>
                <a:path w="18250" h="11957" extrusionOk="0">
                  <a:moveTo>
                    <a:pt x="18250" y="9251"/>
                  </a:moveTo>
                  <a:cubicBezTo>
                    <a:pt x="16345" y="11158"/>
                    <a:pt x="12297" y="13058"/>
                    <a:pt x="10392" y="11152"/>
                  </a:cubicBezTo>
                  <a:cubicBezTo>
                    <a:pt x="8728" y="9487"/>
                    <a:pt x="9678" y="6053"/>
                    <a:pt x="7857" y="4562"/>
                  </a:cubicBezTo>
                  <a:cubicBezTo>
                    <a:pt x="5513" y="2644"/>
                    <a:pt x="957" y="2873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27" name="Google Shape;327;p22"/>
            <p:cNvSpPr/>
            <p:nvPr/>
          </p:nvSpPr>
          <p:spPr>
            <a:xfrm>
              <a:off x="1254725" y="1726200"/>
              <a:ext cx="133075" cy="396050"/>
            </a:xfrm>
            <a:custGeom>
              <a:avLst/>
              <a:gdLst/>
              <a:ahLst/>
              <a:cxnLst/>
              <a:rect l="l" t="t" r="r" b="b"/>
              <a:pathLst>
                <a:path w="5323" h="15842" extrusionOk="0">
                  <a:moveTo>
                    <a:pt x="5323" y="15842"/>
                  </a:moveTo>
                  <a:cubicBezTo>
                    <a:pt x="5323" y="10271"/>
                    <a:pt x="910" y="549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28" name="Google Shape;328;p22"/>
            <p:cNvSpPr/>
            <p:nvPr/>
          </p:nvSpPr>
          <p:spPr>
            <a:xfrm>
              <a:off x="1013925" y="1894125"/>
              <a:ext cx="133075" cy="133075"/>
            </a:xfrm>
            <a:custGeom>
              <a:avLst/>
              <a:gdLst/>
              <a:ahLst/>
              <a:cxnLst/>
              <a:rect l="l" t="t" r="r" b="b"/>
              <a:pathLst>
                <a:path w="5323" h="5323" extrusionOk="0">
                  <a:moveTo>
                    <a:pt x="5323" y="5323"/>
                  </a:moveTo>
                  <a:cubicBezTo>
                    <a:pt x="2829" y="5048"/>
                    <a:pt x="2243" y="1125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29" name="Google Shape;329;p22"/>
            <p:cNvSpPr/>
            <p:nvPr/>
          </p:nvSpPr>
          <p:spPr>
            <a:xfrm>
              <a:off x="934700" y="1900475"/>
              <a:ext cx="78675" cy="123575"/>
            </a:xfrm>
            <a:custGeom>
              <a:avLst/>
              <a:gdLst/>
              <a:ahLst/>
              <a:cxnLst/>
              <a:rect l="l" t="t" r="r" b="b"/>
              <a:pathLst>
                <a:path w="3147" h="4943" extrusionOk="0">
                  <a:moveTo>
                    <a:pt x="0" y="4943"/>
                  </a:moveTo>
                  <a:cubicBezTo>
                    <a:pt x="1892" y="4943"/>
                    <a:pt x="3971" y="1478"/>
                    <a:pt x="2789" y="0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30" name="Google Shape;330;p22"/>
            <p:cNvSpPr/>
            <p:nvPr/>
          </p:nvSpPr>
          <p:spPr>
            <a:xfrm>
              <a:off x="852325" y="2058900"/>
              <a:ext cx="205950" cy="207200"/>
            </a:xfrm>
            <a:custGeom>
              <a:avLst/>
              <a:gdLst/>
              <a:ahLst/>
              <a:cxnLst/>
              <a:rect l="l" t="t" r="r" b="b"/>
              <a:pathLst>
                <a:path w="8238" h="8288" extrusionOk="0">
                  <a:moveTo>
                    <a:pt x="0" y="8111"/>
                  </a:moveTo>
                  <a:cubicBezTo>
                    <a:pt x="3657" y="9327"/>
                    <a:pt x="5228" y="2407"/>
                    <a:pt x="8238" y="0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31" name="Google Shape;331;p22"/>
            <p:cNvSpPr/>
            <p:nvPr/>
          </p:nvSpPr>
          <p:spPr>
            <a:xfrm>
              <a:off x="627427" y="1890975"/>
              <a:ext cx="224900" cy="532275"/>
            </a:xfrm>
            <a:custGeom>
              <a:avLst/>
              <a:gdLst/>
              <a:ahLst/>
              <a:cxnLst/>
              <a:rect l="l" t="t" r="r" b="b"/>
              <a:pathLst>
                <a:path w="8996" h="21291" extrusionOk="0">
                  <a:moveTo>
                    <a:pt x="1139" y="21291"/>
                  </a:moveTo>
                  <a:cubicBezTo>
                    <a:pt x="643" y="18325"/>
                    <a:pt x="-679" y="15057"/>
                    <a:pt x="505" y="12293"/>
                  </a:cubicBezTo>
                  <a:cubicBezTo>
                    <a:pt x="2466" y="7715"/>
                    <a:pt x="7423" y="4725"/>
                    <a:pt x="8996" y="0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32" name="Google Shape;332;p22"/>
            <p:cNvSpPr/>
            <p:nvPr/>
          </p:nvSpPr>
          <p:spPr>
            <a:xfrm>
              <a:off x="480461" y="1859275"/>
              <a:ext cx="222975" cy="779425"/>
            </a:xfrm>
            <a:custGeom>
              <a:avLst/>
              <a:gdLst/>
              <a:ahLst/>
              <a:cxnLst/>
              <a:rect l="l" t="t" r="r" b="b"/>
              <a:pathLst>
                <a:path w="8919" h="31177" extrusionOk="0">
                  <a:moveTo>
                    <a:pt x="3469" y="31177"/>
                  </a:moveTo>
                  <a:cubicBezTo>
                    <a:pt x="3469" y="24312"/>
                    <a:pt x="-1785" y="17179"/>
                    <a:pt x="681" y="10773"/>
                  </a:cubicBezTo>
                  <a:cubicBezTo>
                    <a:pt x="2305" y="6554"/>
                    <a:pt x="6895" y="4042"/>
                    <a:pt x="8919" y="0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33" name="Google Shape;333;p22"/>
            <p:cNvSpPr/>
            <p:nvPr/>
          </p:nvSpPr>
          <p:spPr>
            <a:xfrm>
              <a:off x="263824" y="1333325"/>
              <a:ext cx="319200" cy="475275"/>
            </a:xfrm>
            <a:custGeom>
              <a:avLst/>
              <a:gdLst/>
              <a:ahLst/>
              <a:cxnLst/>
              <a:rect l="l" t="t" r="r" b="b"/>
              <a:pathLst>
                <a:path w="12768" h="19011" extrusionOk="0">
                  <a:moveTo>
                    <a:pt x="3389" y="0"/>
                  </a:moveTo>
                  <a:cubicBezTo>
                    <a:pt x="1477" y="1722"/>
                    <a:pt x="-873" y="4831"/>
                    <a:pt x="348" y="7097"/>
                  </a:cubicBezTo>
                  <a:cubicBezTo>
                    <a:pt x="2091" y="10331"/>
                    <a:pt x="6983" y="10381"/>
                    <a:pt x="9853" y="12674"/>
                  </a:cubicBezTo>
                  <a:cubicBezTo>
                    <a:pt x="11670" y="14125"/>
                    <a:pt x="10952" y="17559"/>
                    <a:pt x="12768" y="19011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34" name="Google Shape;334;p22"/>
            <p:cNvSpPr/>
            <p:nvPr/>
          </p:nvSpPr>
          <p:spPr>
            <a:xfrm>
              <a:off x="717840" y="1659675"/>
              <a:ext cx="156650" cy="183775"/>
            </a:xfrm>
            <a:custGeom>
              <a:avLst/>
              <a:gdLst/>
              <a:ahLst/>
              <a:cxnLst/>
              <a:rect l="l" t="t" r="r" b="b"/>
              <a:pathLst>
                <a:path w="6266" h="7351" extrusionOk="0">
                  <a:moveTo>
                    <a:pt x="56" y="0"/>
                  </a:moveTo>
                  <a:cubicBezTo>
                    <a:pt x="-395" y="3176"/>
                    <a:pt x="3762" y="5346"/>
                    <a:pt x="6266" y="7351"/>
                  </a:cubicBezTo>
                </a:path>
              </a:pathLst>
            </a:custGeom>
            <a:noFill/>
            <a:ln w="19050" cap="flat" cmpd="sng">
              <a:solidFill>
                <a:srgbClr val="EA9999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35" name="Google Shape;335;p22"/>
            <p:cNvSpPr/>
            <p:nvPr/>
          </p:nvSpPr>
          <p:spPr>
            <a:xfrm>
              <a:off x="1340275" y="1266800"/>
              <a:ext cx="217075" cy="405550"/>
            </a:xfrm>
            <a:custGeom>
              <a:avLst/>
              <a:gdLst/>
              <a:ahLst/>
              <a:cxnLst/>
              <a:rect l="l" t="t" r="r" b="b"/>
              <a:pathLst>
                <a:path w="8683" h="16222" extrusionOk="0">
                  <a:moveTo>
                    <a:pt x="7477" y="0"/>
                  </a:moveTo>
                  <a:cubicBezTo>
                    <a:pt x="11199" y="4647"/>
                    <a:pt x="5325" y="13559"/>
                    <a:pt x="0" y="16222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36" name="Google Shape;336;p22"/>
            <p:cNvSpPr/>
            <p:nvPr/>
          </p:nvSpPr>
          <p:spPr>
            <a:xfrm>
              <a:off x="994900" y="1323203"/>
              <a:ext cx="278825" cy="336475"/>
            </a:xfrm>
            <a:custGeom>
              <a:avLst/>
              <a:gdLst/>
              <a:ahLst/>
              <a:cxnLst/>
              <a:rect l="l" t="t" r="r" b="b"/>
              <a:pathLst>
                <a:path w="11153" h="13459" extrusionOk="0">
                  <a:moveTo>
                    <a:pt x="11153" y="2306"/>
                  </a:moveTo>
                  <a:cubicBezTo>
                    <a:pt x="8896" y="372"/>
                    <a:pt x="3512" y="-1286"/>
                    <a:pt x="2282" y="1419"/>
                  </a:cubicBezTo>
                  <a:cubicBezTo>
                    <a:pt x="591" y="5137"/>
                    <a:pt x="3190" y="10908"/>
                    <a:pt x="0" y="13459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37" name="Google Shape;337;p22"/>
            <p:cNvSpPr/>
            <p:nvPr/>
          </p:nvSpPr>
          <p:spPr>
            <a:xfrm>
              <a:off x="1115300" y="1640675"/>
              <a:ext cx="102000" cy="190100"/>
            </a:xfrm>
            <a:custGeom>
              <a:avLst/>
              <a:gdLst/>
              <a:ahLst/>
              <a:cxnLst/>
              <a:rect l="l" t="t" r="r" b="b"/>
              <a:pathLst>
                <a:path w="4080" h="7604" extrusionOk="0">
                  <a:moveTo>
                    <a:pt x="3929" y="0"/>
                  </a:moveTo>
                  <a:cubicBezTo>
                    <a:pt x="4714" y="2743"/>
                    <a:pt x="2228" y="5822"/>
                    <a:pt x="0" y="7604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sp>
        <p:nvSpPr>
          <p:cNvPr id="338" name="Google Shape;338;p22"/>
          <p:cNvSpPr txBox="1">
            <a:spLocks noGrp="1"/>
          </p:cNvSpPr>
          <p:nvPr>
            <p:ph type="sldNum" idx="12"/>
          </p:nvPr>
        </p:nvSpPr>
        <p:spPr>
          <a:xfrm>
            <a:off x="4297650" y="5759250"/>
            <a:ext cx="548700" cy="241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11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3"/>
          <p:cNvSpPr/>
          <p:nvPr/>
        </p:nvSpPr>
        <p:spPr>
          <a:xfrm>
            <a:off x="0" y="857250"/>
            <a:ext cx="9144000" cy="9246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44" name="Google Shape;344;p23"/>
          <p:cNvSpPr txBox="1"/>
          <p:nvPr/>
        </p:nvSpPr>
        <p:spPr>
          <a:xfrm>
            <a:off x="83975" y="919350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“Jump and retrain”</a:t>
            </a:r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sampling holds more information about generalization and training than past methods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45" name="Google Shape;345;p23"/>
          <p:cNvGrpSpPr/>
          <p:nvPr/>
        </p:nvGrpSpPr>
        <p:grpSpPr>
          <a:xfrm rot="-5400000">
            <a:off x="892712" y="1900136"/>
            <a:ext cx="1647067" cy="1953764"/>
            <a:chOff x="72746" y="864079"/>
            <a:chExt cx="1790874" cy="1918088"/>
          </a:xfrm>
        </p:grpSpPr>
        <p:grpSp>
          <p:nvGrpSpPr>
            <p:cNvPr id="346" name="Google Shape;346;p23"/>
            <p:cNvGrpSpPr/>
            <p:nvPr/>
          </p:nvGrpSpPr>
          <p:grpSpPr>
            <a:xfrm>
              <a:off x="72746" y="864079"/>
              <a:ext cx="1790874" cy="1918088"/>
              <a:chOff x="6003801" y="1066800"/>
              <a:chExt cx="3150174" cy="4076700"/>
            </a:xfrm>
          </p:grpSpPr>
          <p:pic>
            <p:nvPicPr>
              <p:cNvPr id="347" name="Google Shape;347;p2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003801" y="1066800"/>
                <a:ext cx="3150174" cy="4076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8" name="Google Shape;348;p23"/>
              <p:cNvSpPr/>
              <p:nvPr/>
            </p:nvSpPr>
            <p:spPr>
              <a:xfrm rot="1042833">
                <a:off x="8537183" y="1383438"/>
                <a:ext cx="154662" cy="5910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49" name="Google Shape;349;p23"/>
              <p:cNvSpPr/>
              <p:nvPr/>
            </p:nvSpPr>
            <p:spPr>
              <a:xfrm rot="-629004">
                <a:off x="8244447" y="1358935"/>
                <a:ext cx="154987" cy="5889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0" name="Google Shape;350;p23"/>
              <p:cNvSpPr/>
              <p:nvPr/>
            </p:nvSpPr>
            <p:spPr>
              <a:xfrm rot="979611">
                <a:off x="7952263" y="1358949"/>
                <a:ext cx="154740" cy="59203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1" name="Google Shape;351;p23"/>
              <p:cNvSpPr/>
              <p:nvPr/>
            </p:nvSpPr>
            <p:spPr>
              <a:xfrm rot="-4194446">
                <a:off x="7533005" y="2109304"/>
                <a:ext cx="147582" cy="61386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2" name="Google Shape;352;p23"/>
              <p:cNvSpPr/>
              <p:nvPr/>
            </p:nvSpPr>
            <p:spPr>
              <a:xfrm rot="-1636045">
                <a:off x="7663350" y="1383367"/>
                <a:ext cx="153227" cy="59064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3" name="Google Shape;353;p23"/>
              <p:cNvSpPr/>
              <p:nvPr/>
            </p:nvSpPr>
            <p:spPr>
              <a:xfrm rot="-3868312">
                <a:off x="7498435" y="1598145"/>
                <a:ext cx="148276" cy="6133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4" name="Google Shape;354;p23"/>
              <p:cNvSpPr/>
              <p:nvPr/>
            </p:nvSpPr>
            <p:spPr>
              <a:xfrm rot="-6344205">
                <a:off x="7533492" y="1858030"/>
                <a:ext cx="147114" cy="61705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5" name="Google Shape;355;p23"/>
              <p:cNvSpPr/>
              <p:nvPr/>
            </p:nvSpPr>
            <p:spPr>
              <a:xfrm rot="-2357843">
                <a:off x="7388006" y="2325312"/>
                <a:ext cx="151576" cy="60064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6" name="Google Shape;356;p23"/>
              <p:cNvSpPr/>
              <p:nvPr/>
            </p:nvSpPr>
            <p:spPr>
              <a:xfrm rot="-4386673">
                <a:off x="7248569" y="2544103"/>
                <a:ext cx="147669" cy="61995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7" name="Google Shape;357;p23"/>
              <p:cNvSpPr/>
              <p:nvPr/>
            </p:nvSpPr>
            <p:spPr>
              <a:xfrm>
                <a:off x="8717003" y="140387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358" name="Google Shape;358;p23"/>
              <p:cNvCxnSpPr/>
              <p:nvPr/>
            </p:nvCxnSpPr>
            <p:spPr>
              <a:xfrm rot="10800000" flipH="1">
                <a:off x="7655000" y="1550319"/>
                <a:ext cx="1062000" cy="1436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59" name="Google Shape;359;p23"/>
              <p:cNvCxnSpPr/>
              <p:nvPr/>
            </p:nvCxnSpPr>
            <p:spPr>
              <a:xfrm rot="2971566">
                <a:off x="7339366" y="3794446"/>
                <a:ext cx="180509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360" name="Google Shape;360;p23"/>
              <p:cNvSpPr/>
              <p:nvPr/>
            </p:nvSpPr>
            <p:spPr>
              <a:xfrm rot="2971566">
                <a:off x="8796313" y="4462015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61" name="Google Shape;361;p23"/>
              <p:cNvSpPr/>
              <p:nvPr/>
            </p:nvSpPr>
            <p:spPr>
              <a:xfrm rot="2971566">
                <a:off x="8176642" y="3735803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62" name="Google Shape;362;p23"/>
              <p:cNvSpPr/>
              <p:nvPr/>
            </p:nvSpPr>
            <p:spPr>
              <a:xfrm rot="2971566">
                <a:off x="7873017" y="3379976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63" name="Google Shape;363;p23"/>
              <p:cNvSpPr/>
              <p:nvPr/>
            </p:nvSpPr>
            <p:spPr>
              <a:xfrm rot="2971566">
                <a:off x="8486482" y="4098914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364" name="Google Shape;364;p23"/>
              <p:cNvCxnSpPr/>
              <p:nvPr/>
            </p:nvCxnSpPr>
            <p:spPr>
              <a:xfrm rot="6525556">
                <a:off x="6370730" y="3983192"/>
                <a:ext cx="1805142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365" name="Google Shape;365;p23"/>
              <p:cNvSpPr/>
              <p:nvPr/>
            </p:nvSpPr>
            <p:spPr>
              <a:xfrm rot="6525556">
                <a:off x="6882429" y="4832086"/>
                <a:ext cx="155404" cy="146403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66" name="Google Shape;366;p23"/>
              <p:cNvSpPr/>
              <p:nvPr/>
            </p:nvSpPr>
            <p:spPr>
              <a:xfrm rot="6525556">
                <a:off x="7189448" y="3928116"/>
                <a:ext cx="155404" cy="146403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67" name="Google Shape;367;p23"/>
              <p:cNvSpPr/>
              <p:nvPr/>
            </p:nvSpPr>
            <p:spPr>
              <a:xfrm rot="6525556">
                <a:off x="7339881" y="3485192"/>
                <a:ext cx="155404" cy="146403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68" name="Google Shape;368;p23"/>
              <p:cNvSpPr/>
              <p:nvPr/>
            </p:nvSpPr>
            <p:spPr>
              <a:xfrm rot="6525556">
                <a:off x="7035937" y="4380107"/>
                <a:ext cx="155404" cy="146403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369" name="Google Shape;369;p23"/>
              <p:cNvCxnSpPr/>
              <p:nvPr/>
            </p:nvCxnSpPr>
            <p:spPr>
              <a:xfrm rot="-8100000">
                <a:off x="5984119" y="2345506"/>
                <a:ext cx="1805083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370" name="Google Shape;370;p23"/>
              <p:cNvSpPr/>
              <p:nvPr/>
            </p:nvSpPr>
            <p:spPr>
              <a:xfrm rot="-8100000">
                <a:off x="6120381" y="1583735"/>
                <a:ext cx="155399" cy="146399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71" name="Google Shape;371;p23"/>
              <p:cNvSpPr/>
              <p:nvPr/>
            </p:nvSpPr>
            <p:spPr>
              <a:xfrm rot="-8100000">
                <a:off x="6795423" y="2258777"/>
                <a:ext cx="155399" cy="146399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72" name="Google Shape;372;p23"/>
              <p:cNvSpPr/>
              <p:nvPr/>
            </p:nvSpPr>
            <p:spPr>
              <a:xfrm rot="-8100000">
                <a:off x="7126178" y="2589531"/>
                <a:ext cx="155399" cy="146399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73" name="Google Shape;373;p23"/>
              <p:cNvSpPr/>
              <p:nvPr/>
            </p:nvSpPr>
            <p:spPr>
              <a:xfrm rot="-8100000">
                <a:off x="6457898" y="1921251"/>
                <a:ext cx="155399" cy="146399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74" name="Google Shape;374;p23"/>
              <p:cNvSpPr/>
              <p:nvPr/>
            </p:nvSpPr>
            <p:spPr>
              <a:xfrm>
                <a:off x="8404303" y="178962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75" name="Google Shape;375;p23"/>
              <p:cNvSpPr/>
              <p:nvPr/>
            </p:nvSpPr>
            <p:spPr>
              <a:xfrm>
                <a:off x="8112878" y="217622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76" name="Google Shape;376;p23"/>
              <p:cNvSpPr/>
              <p:nvPr/>
            </p:nvSpPr>
            <p:spPr>
              <a:xfrm>
                <a:off x="7842328" y="2571745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77" name="Google Shape;377;p23"/>
              <p:cNvSpPr/>
              <p:nvPr/>
            </p:nvSpPr>
            <p:spPr>
              <a:xfrm>
                <a:off x="7469045" y="2925951"/>
                <a:ext cx="238200" cy="2445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378" name="Google Shape;378;p23"/>
            <p:cNvSpPr/>
            <p:nvPr/>
          </p:nvSpPr>
          <p:spPr>
            <a:xfrm>
              <a:off x="225000" y="1090556"/>
              <a:ext cx="522775" cy="249125"/>
            </a:xfrm>
            <a:custGeom>
              <a:avLst/>
              <a:gdLst/>
              <a:ahLst/>
              <a:cxnLst/>
              <a:rect l="l" t="t" r="r" b="b"/>
              <a:pathLst>
                <a:path w="20911" h="9965" extrusionOk="0">
                  <a:moveTo>
                    <a:pt x="0" y="586"/>
                  </a:moveTo>
                  <a:cubicBezTo>
                    <a:pt x="7346" y="-1509"/>
                    <a:pt x="19653" y="2430"/>
                    <a:pt x="20911" y="9965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79" name="Google Shape;379;p23"/>
            <p:cNvSpPr/>
            <p:nvPr/>
          </p:nvSpPr>
          <p:spPr>
            <a:xfrm>
              <a:off x="608375" y="1422050"/>
              <a:ext cx="389700" cy="183750"/>
            </a:xfrm>
            <a:custGeom>
              <a:avLst/>
              <a:gdLst/>
              <a:ahLst/>
              <a:cxnLst/>
              <a:rect l="l" t="t" r="r" b="b"/>
              <a:pathLst>
                <a:path w="15588" h="7350" extrusionOk="0">
                  <a:moveTo>
                    <a:pt x="0" y="0"/>
                  </a:moveTo>
                  <a:cubicBezTo>
                    <a:pt x="5745" y="0"/>
                    <a:pt x="13019" y="2212"/>
                    <a:pt x="15588" y="735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0" name="Google Shape;380;p23"/>
            <p:cNvSpPr/>
            <p:nvPr/>
          </p:nvSpPr>
          <p:spPr>
            <a:xfrm>
              <a:off x="1463825" y="1775534"/>
              <a:ext cx="300200" cy="682575"/>
            </a:xfrm>
            <a:custGeom>
              <a:avLst/>
              <a:gdLst/>
              <a:ahLst/>
              <a:cxnLst/>
              <a:rect l="l" t="t" r="r" b="b"/>
              <a:pathLst>
                <a:path w="12008" h="27303" extrusionOk="0">
                  <a:moveTo>
                    <a:pt x="11026" y="27303"/>
                  </a:moveTo>
                  <a:cubicBezTo>
                    <a:pt x="13988" y="23753"/>
                    <a:pt x="9302" y="18210"/>
                    <a:pt x="8111" y="13743"/>
                  </a:cubicBezTo>
                  <a:cubicBezTo>
                    <a:pt x="6744" y="8619"/>
                    <a:pt x="5250" y="-697"/>
                    <a:pt x="0" y="55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1" name="Google Shape;381;p23"/>
            <p:cNvSpPr/>
            <p:nvPr/>
          </p:nvSpPr>
          <p:spPr>
            <a:xfrm>
              <a:off x="1039275" y="2131775"/>
              <a:ext cx="456250" cy="298925"/>
            </a:xfrm>
            <a:custGeom>
              <a:avLst/>
              <a:gdLst/>
              <a:ahLst/>
              <a:cxnLst/>
              <a:rect l="l" t="t" r="r" b="b"/>
              <a:pathLst>
                <a:path w="18250" h="11957" extrusionOk="0">
                  <a:moveTo>
                    <a:pt x="18250" y="9251"/>
                  </a:moveTo>
                  <a:cubicBezTo>
                    <a:pt x="16345" y="11158"/>
                    <a:pt x="12297" y="13058"/>
                    <a:pt x="10392" y="11152"/>
                  </a:cubicBezTo>
                  <a:cubicBezTo>
                    <a:pt x="8728" y="9487"/>
                    <a:pt x="9678" y="6053"/>
                    <a:pt x="7857" y="4562"/>
                  </a:cubicBezTo>
                  <a:cubicBezTo>
                    <a:pt x="5513" y="2644"/>
                    <a:pt x="957" y="2873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2" name="Google Shape;382;p23"/>
            <p:cNvSpPr/>
            <p:nvPr/>
          </p:nvSpPr>
          <p:spPr>
            <a:xfrm>
              <a:off x="1254725" y="1726200"/>
              <a:ext cx="133075" cy="396050"/>
            </a:xfrm>
            <a:custGeom>
              <a:avLst/>
              <a:gdLst/>
              <a:ahLst/>
              <a:cxnLst/>
              <a:rect l="l" t="t" r="r" b="b"/>
              <a:pathLst>
                <a:path w="5323" h="15842" extrusionOk="0">
                  <a:moveTo>
                    <a:pt x="5323" y="15842"/>
                  </a:moveTo>
                  <a:cubicBezTo>
                    <a:pt x="5323" y="10271"/>
                    <a:pt x="910" y="549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3" name="Google Shape;383;p23"/>
            <p:cNvSpPr/>
            <p:nvPr/>
          </p:nvSpPr>
          <p:spPr>
            <a:xfrm>
              <a:off x="1013925" y="1894125"/>
              <a:ext cx="133075" cy="133075"/>
            </a:xfrm>
            <a:custGeom>
              <a:avLst/>
              <a:gdLst/>
              <a:ahLst/>
              <a:cxnLst/>
              <a:rect l="l" t="t" r="r" b="b"/>
              <a:pathLst>
                <a:path w="5323" h="5323" extrusionOk="0">
                  <a:moveTo>
                    <a:pt x="5323" y="5323"/>
                  </a:moveTo>
                  <a:cubicBezTo>
                    <a:pt x="2829" y="5048"/>
                    <a:pt x="2243" y="1125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4" name="Google Shape;384;p23"/>
            <p:cNvSpPr/>
            <p:nvPr/>
          </p:nvSpPr>
          <p:spPr>
            <a:xfrm>
              <a:off x="934700" y="1900475"/>
              <a:ext cx="78675" cy="123575"/>
            </a:xfrm>
            <a:custGeom>
              <a:avLst/>
              <a:gdLst/>
              <a:ahLst/>
              <a:cxnLst/>
              <a:rect l="l" t="t" r="r" b="b"/>
              <a:pathLst>
                <a:path w="3147" h="4943" extrusionOk="0">
                  <a:moveTo>
                    <a:pt x="0" y="4943"/>
                  </a:moveTo>
                  <a:cubicBezTo>
                    <a:pt x="1892" y="4943"/>
                    <a:pt x="3971" y="1478"/>
                    <a:pt x="2789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5" name="Google Shape;385;p23"/>
            <p:cNvSpPr/>
            <p:nvPr/>
          </p:nvSpPr>
          <p:spPr>
            <a:xfrm>
              <a:off x="852325" y="2058900"/>
              <a:ext cx="205950" cy="207200"/>
            </a:xfrm>
            <a:custGeom>
              <a:avLst/>
              <a:gdLst/>
              <a:ahLst/>
              <a:cxnLst/>
              <a:rect l="l" t="t" r="r" b="b"/>
              <a:pathLst>
                <a:path w="8238" h="8288" extrusionOk="0">
                  <a:moveTo>
                    <a:pt x="0" y="8111"/>
                  </a:moveTo>
                  <a:cubicBezTo>
                    <a:pt x="3657" y="9327"/>
                    <a:pt x="5228" y="2407"/>
                    <a:pt x="8238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6" name="Google Shape;386;p23"/>
            <p:cNvSpPr/>
            <p:nvPr/>
          </p:nvSpPr>
          <p:spPr>
            <a:xfrm>
              <a:off x="627427" y="1890975"/>
              <a:ext cx="224900" cy="532275"/>
            </a:xfrm>
            <a:custGeom>
              <a:avLst/>
              <a:gdLst/>
              <a:ahLst/>
              <a:cxnLst/>
              <a:rect l="l" t="t" r="r" b="b"/>
              <a:pathLst>
                <a:path w="8996" h="21291" extrusionOk="0">
                  <a:moveTo>
                    <a:pt x="1139" y="21291"/>
                  </a:moveTo>
                  <a:cubicBezTo>
                    <a:pt x="643" y="18325"/>
                    <a:pt x="-679" y="15057"/>
                    <a:pt x="505" y="12293"/>
                  </a:cubicBezTo>
                  <a:cubicBezTo>
                    <a:pt x="2466" y="7715"/>
                    <a:pt x="7423" y="4725"/>
                    <a:pt x="8996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7" name="Google Shape;387;p23"/>
            <p:cNvSpPr/>
            <p:nvPr/>
          </p:nvSpPr>
          <p:spPr>
            <a:xfrm>
              <a:off x="480461" y="1859275"/>
              <a:ext cx="222975" cy="779425"/>
            </a:xfrm>
            <a:custGeom>
              <a:avLst/>
              <a:gdLst/>
              <a:ahLst/>
              <a:cxnLst/>
              <a:rect l="l" t="t" r="r" b="b"/>
              <a:pathLst>
                <a:path w="8919" h="31177" extrusionOk="0">
                  <a:moveTo>
                    <a:pt x="3469" y="31177"/>
                  </a:moveTo>
                  <a:cubicBezTo>
                    <a:pt x="3469" y="24312"/>
                    <a:pt x="-1785" y="17179"/>
                    <a:pt x="681" y="10773"/>
                  </a:cubicBezTo>
                  <a:cubicBezTo>
                    <a:pt x="2305" y="6554"/>
                    <a:pt x="6895" y="4042"/>
                    <a:pt x="8919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8" name="Google Shape;388;p23"/>
            <p:cNvSpPr/>
            <p:nvPr/>
          </p:nvSpPr>
          <p:spPr>
            <a:xfrm>
              <a:off x="263824" y="1333325"/>
              <a:ext cx="319200" cy="475275"/>
            </a:xfrm>
            <a:custGeom>
              <a:avLst/>
              <a:gdLst/>
              <a:ahLst/>
              <a:cxnLst/>
              <a:rect l="l" t="t" r="r" b="b"/>
              <a:pathLst>
                <a:path w="12768" h="19011" extrusionOk="0">
                  <a:moveTo>
                    <a:pt x="3389" y="0"/>
                  </a:moveTo>
                  <a:cubicBezTo>
                    <a:pt x="1477" y="1722"/>
                    <a:pt x="-873" y="4831"/>
                    <a:pt x="348" y="7097"/>
                  </a:cubicBezTo>
                  <a:cubicBezTo>
                    <a:pt x="2091" y="10331"/>
                    <a:pt x="6983" y="10381"/>
                    <a:pt x="9853" y="12674"/>
                  </a:cubicBezTo>
                  <a:cubicBezTo>
                    <a:pt x="11670" y="14125"/>
                    <a:pt x="10952" y="17559"/>
                    <a:pt x="12768" y="19011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89" name="Google Shape;389;p23"/>
            <p:cNvSpPr/>
            <p:nvPr/>
          </p:nvSpPr>
          <p:spPr>
            <a:xfrm>
              <a:off x="717840" y="1659675"/>
              <a:ext cx="156650" cy="183775"/>
            </a:xfrm>
            <a:custGeom>
              <a:avLst/>
              <a:gdLst/>
              <a:ahLst/>
              <a:cxnLst/>
              <a:rect l="l" t="t" r="r" b="b"/>
              <a:pathLst>
                <a:path w="6266" h="7351" extrusionOk="0">
                  <a:moveTo>
                    <a:pt x="56" y="0"/>
                  </a:moveTo>
                  <a:cubicBezTo>
                    <a:pt x="-395" y="3176"/>
                    <a:pt x="3762" y="5346"/>
                    <a:pt x="6266" y="7351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90" name="Google Shape;390;p23"/>
            <p:cNvSpPr/>
            <p:nvPr/>
          </p:nvSpPr>
          <p:spPr>
            <a:xfrm>
              <a:off x="1340275" y="1266800"/>
              <a:ext cx="217075" cy="405550"/>
            </a:xfrm>
            <a:custGeom>
              <a:avLst/>
              <a:gdLst/>
              <a:ahLst/>
              <a:cxnLst/>
              <a:rect l="l" t="t" r="r" b="b"/>
              <a:pathLst>
                <a:path w="8683" h="16222" extrusionOk="0">
                  <a:moveTo>
                    <a:pt x="7477" y="0"/>
                  </a:moveTo>
                  <a:cubicBezTo>
                    <a:pt x="11199" y="4647"/>
                    <a:pt x="5325" y="13559"/>
                    <a:pt x="0" y="16222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91" name="Google Shape;391;p23"/>
            <p:cNvSpPr/>
            <p:nvPr/>
          </p:nvSpPr>
          <p:spPr>
            <a:xfrm>
              <a:off x="994900" y="1323203"/>
              <a:ext cx="278825" cy="336475"/>
            </a:xfrm>
            <a:custGeom>
              <a:avLst/>
              <a:gdLst/>
              <a:ahLst/>
              <a:cxnLst/>
              <a:rect l="l" t="t" r="r" b="b"/>
              <a:pathLst>
                <a:path w="11153" h="13459" extrusionOk="0">
                  <a:moveTo>
                    <a:pt x="11153" y="2306"/>
                  </a:moveTo>
                  <a:cubicBezTo>
                    <a:pt x="8896" y="372"/>
                    <a:pt x="3512" y="-1286"/>
                    <a:pt x="2282" y="1419"/>
                  </a:cubicBezTo>
                  <a:cubicBezTo>
                    <a:pt x="591" y="5137"/>
                    <a:pt x="3190" y="10908"/>
                    <a:pt x="0" y="13459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92" name="Google Shape;392;p23"/>
            <p:cNvSpPr/>
            <p:nvPr/>
          </p:nvSpPr>
          <p:spPr>
            <a:xfrm>
              <a:off x="1115300" y="1640675"/>
              <a:ext cx="102000" cy="190100"/>
            </a:xfrm>
            <a:custGeom>
              <a:avLst/>
              <a:gdLst/>
              <a:ahLst/>
              <a:cxnLst/>
              <a:rect l="l" t="t" r="r" b="b"/>
              <a:pathLst>
                <a:path w="4080" h="7604" extrusionOk="0">
                  <a:moveTo>
                    <a:pt x="3929" y="0"/>
                  </a:moveTo>
                  <a:cubicBezTo>
                    <a:pt x="4714" y="2743"/>
                    <a:pt x="2228" y="5822"/>
                    <a:pt x="0" y="7604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sp>
        <p:nvSpPr>
          <p:cNvPr id="393" name="Google Shape;393;p23"/>
          <p:cNvSpPr txBox="1"/>
          <p:nvPr/>
        </p:nvSpPr>
        <p:spPr>
          <a:xfrm>
            <a:off x="628500" y="1786499"/>
            <a:ext cx="21753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b="1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Jump and retrain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94" name="Google Shape;394;p23"/>
          <p:cNvGrpSpPr/>
          <p:nvPr/>
        </p:nvGrpSpPr>
        <p:grpSpPr>
          <a:xfrm>
            <a:off x="3390647" y="1760324"/>
            <a:ext cx="2175362" cy="1940227"/>
            <a:chOff x="3512200" y="152300"/>
            <a:chExt cx="2256600" cy="2107339"/>
          </a:xfrm>
        </p:grpSpPr>
        <p:grpSp>
          <p:nvGrpSpPr>
            <p:cNvPr id="395" name="Google Shape;395;p23"/>
            <p:cNvGrpSpPr/>
            <p:nvPr/>
          </p:nvGrpSpPr>
          <p:grpSpPr>
            <a:xfrm rot="-5400000">
              <a:off x="3755051" y="350876"/>
              <a:ext cx="1790875" cy="2026652"/>
              <a:chOff x="2200971" y="1470962"/>
              <a:chExt cx="1790875" cy="1918088"/>
            </a:xfrm>
          </p:grpSpPr>
          <p:pic>
            <p:nvPicPr>
              <p:cNvPr id="396" name="Google Shape;396;p2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200971" y="1470962"/>
                <a:ext cx="1790875" cy="191808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97" name="Google Shape;397;p23"/>
              <p:cNvSpPr/>
              <p:nvPr/>
            </p:nvSpPr>
            <p:spPr>
              <a:xfrm>
                <a:off x="2957199" y="236946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398" name="Google Shape;398;p23"/>
              <p:cNvSpPr/>
              <p:nvPr/>
            </p:nvSpPr>
            <p:spPr>
              <a:xfrm>
                <a:off x="2745224" y="236946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399" name="Google Shape;399;p23"/>
              <p:cNvSpPr/>
              <p:nvPr/>
            </p:nvSpPr>
            <p:spPr>
              <a:xfrm>
                <a:off x="2533261" y="236946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0" name="Google Shape;400;p23"/>
              <p:cNvSpPr/>
              <p:nvPr/>
            </p:nvSpPr>
            <p:spPr>
              <a:xfrm>
                <a:off x="3171374" y="236946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1" name="Google Shape;401;p23"/>
              <p:cNvSpPr/>
              <p:nvPr/>
            </p:nvSpPr>
            <p:spPr>
              <a:xfrm>
                <a:off x="3377674" y="236946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2" name="Google Shape;402;p23"/>
              <p:cNvSpPr/>
              <p:nvPr/>
            </p:nvSpPr>
            <p:spPr>
              <a:xfrm>
                <a:off x="3583974" y="236946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3" name="Google Shape;403;p23"/>
              <p:cNvSpPr/>
              <p:nvPr/>
            </p:nvSpPr>
            <p:spPr>
              <a:xfrm>
                <a:off x="2956749" y="220183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4" name="Google Shape;404;p23"/>
              <p:cNvSpPr/>
              <p:nvPr/>
            </p:nvSpPr>
            <p:spPr>
              <a:xfrm>
                <a:off x="2744774" y="220183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5" name="Google Shape;405;p23"/>
              <p:cNvSpPr/>
              <p:nvPr/>
            </p:nvSpPr>
            <p:spPr>
              <a:xfrm>
                <a:off x="2532811" y="220183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6" name="Google Shape;406;p23"/>
              <p:cNvSpPr/>
              <p:nvPr/>
            </p:nvSpPr>
            <p:spPr>
              <a:xfrm>
                <a:off x="3170924" y="220183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7" name="Google Shape;407;p23"/>
              <p:cNvSpPr/>
              <p:nvPr/>
            </p:nvSpPr>
            <p:spPr>
              <a:xfrm>
                <a:off x="3377224" y="220183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8" name="Google Shape;408;p23"/>
              <p:cNvSpPr/>
              <p:nvPr/>
            </p:nvSpPr>
            <p:spPr>
              <a:xfrm>
                <a:off x="3583524" y="220183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09" name="Google Shape;409;p23"/>
              <p:cNvSpPr/>
              <p:nvPr/>
            </p:nvSpPr>
            <p:spPr>
              <a:xfrm>
                <a:off x="2956749" y="253708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0" name="Google Shape;410;p23"/>
              <p:cNvSpPr/>
              <p:nvPr/>
            </p:nvSpPr>
            <p:spPr>
              <a:xfrm>
                <a:off x="2744774" y="253708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1" name="Google Shape;411;p23"/>
              <p:cNvSpPr/>
              <p:nvPr/>
            </p:nvSpPr>
            <p:spPr>
              <a:xfrm>
                <a:off x="2532811" y="253708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2" name="Google Shape;412;p23"/>
              <p:cNvSpPr/>
              <p:nvPr/>
            </p:nvSpPr>
            <p:spPr>
              <a:xfrm>
                <a:off x="3170924" y="253708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3" name="Google Shape;413;p23"/>
              <p:cNvSpPr/>
              <p:nvPr/>
            </p:nvSpPr>
            <p:spPr>
              <a:xfrm>
                <a:off x="3377224" y="253708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4" name="Google Shape;414;p23"/>
              <p:cNvSpPr/>
              <p:nvPr/>
            </p:nvSpPr>
            <p:spPr>
              <a:xfrm>
                <a:off x="3583524" y="2537088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5" name="Google Shape;415;p23"/>
              <p:cNvSpPr/>
              <p:nvPr/>
            </p:nvSpPr>
            <p:spPr>
              <a:xfrm>
                <a:off x="2956749" y="27047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6" name="Google Shape;416;p23"/>
              <p:cNvSpPr/>
              <p:nvPr/>
            </p:nvSpPr>
            <p:spPr>
              <a:xfrm>
                <a:off x="2744774" y="27047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7" name="Google Shape;417;p23"/>
              <p:cNvSpPr/>
              <p:nvPr/>
            </p:nvSpPr>
            <p:spPr>
              <a:xfrm>
                <a:off x="2532811" y="27047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8" name="Google Shape;418;p23"/>
              <p:cNvSpPr/>
              <p:nvPr/>
            </p:nvSpPr>
            <p:spPr>
              <a:xfrm>
                <a:off x="3170924" y="27047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19" name="Google Shape;419;p23"/>
              <p:cNvSpPr/>
              <p:nvPr/>
            </p:nvSpPr>
            <p:spPr>
              <a:xfrm>
                <a:off x="3377224" y="27047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20" name="Google Shape;420;p23"/>
              <p:cNvSpPr/>
              <p:nvPr/>
            </p:nvSpPr>
            <p:spPr>
              <a:xfrm>
                <a:off x="3583524" y="27047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21" name="Google Shape;421;p23"/>
              <p:cNvSpPr/>
              <p:nvPr/>
            </p:nvSpPr>
            <p:spPr>
              <a:xfrm>
                <a:off x="2956749" y="20342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22" name="Google Shape;422;p23"/>
              <p:cNvSpPr/>
              <p:nvPr/>
            </p:nvSpPr>
            <p:spPr>
              <a:xfrm>
                <a:off x="2744774" y="20342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23" name="Google Shape;423;p23"/>
              <p:cNvSpPr/>
              <p:nvPr/>
            </p:nvSpPr>
            <p:spPr>
              <a:xfrm>
                <a:off x="2532811" y="20342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24" name="Google Shape;424;p23"/>
              <p:cNvSpPr/>
              <p:nvPr/>
            </p:nvSpPr>
            <p:spPr>
              <a:xfrm>
                <a:off x="3170924" y="20342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25" name="Google Shape;425;p23"/>
              <p:cNvSpPr/>
              <p:nvPr/>
            </p:nvSpPr>
            <p:spPr>
              <a:xfrm>
                <a:off x="3377224" y="20342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  <p:sp>
            <p:nvSpPr>
              <p:cNvPr id="426" name="Google Shape;426;p23"/>
              <p:cNvSpPr/>
              <p:nvPr/>
            </p:nvSpPr>
            <p:spPr>
              <a:xfrm>
                <a:off x="3583524" y="2034213"/>
                <a:ext cx="88200" cy="690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300"/>
              </a:p>
            </p:txBody>
          </p:sp>
        </p:grpSp>
        <p:sp>
          <p:nvSpPr>
            <p:cNvPr id="427" name="Google Shape;427;p23"/>
            <p:cNvSpPr txBox="1"/>
            <p:nvPr/>
          </p:nvSpPr>
          <p:spPr>
            <a:xfrm>
              <a:off x="3512200" y="152300"/>
              <a:ext cx="2256600" cy="546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" b="1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Grid sampling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28" name="Google Shape;428;p23"/>
          <p:cNvGrpSpPr/>
          <p:nvPr/>
        </p:nvGrpSpPr>
        <p:grpSpPr>
          <a:xfrm>
            <a:off x="6263538" y="1760363"/>
            <a:ext cx="2142867" cy="1940178"/>
            <a:chOff x="6551838" y="511225"/>
            <a:chExt cx="2256600" cy="2085765"/>
          </a:xfrm>
        </p:grpSpPr>
        <p:grpSp>
          <p:nvGrpSpPr>
            <p:cNvPr id="429" name="Google Shape;429;p23"/>
            <p:cNvGrpSpPr/>
            <p:nvPr/>
          </p:nvGrpSpPr>
          <p:grpSpPr>
            <a:xfrm rot="-5400000">
              <a:off x="6784724" y="688227"/>
              <a:ext cx="1790875" cy="2026652"/>
              <a:chOff x="5737971" y="1985766"/>
              <a:chExt cx="1790875" cy="1918088"/>
            </a:xfrm>
          </p:grpSpPr>
          <p:pic>
            <p:nvPicPr>
              <p:cNvPr id="430" name="Google Shape;430;p2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737971" y="1985766"/>
                <a:ext cx="1790875" cy="1918088"/>
              </a:xfrm>
              <a:prstGeom prst="rect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431" name="Google Shape;431;p23"/>
              <p:cNvSpPr/>
              <p:nvPr/>
            </p:nvSpPr>
            <p:spPr>
              <a:xfrm>
                <a:off x="6570962" y="2860497"/>
                <a:ext cx="135300" cy="1149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grpSp>
            <p:nvGrpSpPr>
              <p:cNvPr id="432" name="Google Shape;432;p23"/>
              <p:cNvGrpSpPr/>
              <p:nvPr/>
            </p:nvGrpSpPr>
            <p:grpSpPr>
              <a:xfrm>
                <a:off x="6681942" y="2172587"/>
                <a:ext cx="611199" cy="698872"/>
                <a:chOff x="4135953" y="2975407"/>
                <a:chExt cx="691949" cy="744590"/>
              </a:xfrm>
            </p:grpSpPr>
            <p:sp>
              <p:nvSpPr>
                <p:cNvPr id="433" name="Google Shape;433;p23"/>
                <p:cNvSpPr/>
                <p:nvPr/>
              </p:nvSpPr>
              <p:spPr>
                <a:xfrm>
                  <a:off x="4739701" y="2975407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cxnSp>
              <p:nvCxnSpPr>
                <p:cNvPr id="434" name="Google Shape;434;p23"/>
                <p:cNvCxnSpPr/>
                <p:nvPr/>
              </p:nvCxnSpPr>
              <p:spPr>
                <a:xfrm rot="10800000" flipH="1">
                  <a:off x="4135953" y="3044397"/>
                  <a:ext cx="603600" cy="675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435" name="Google Shape;435;p23"/>
                <p:cNvSpPr/>
                <p:nvPr/>
              </p:nvSpPr>
              <p:spPr>
                <a:xfrm>
                  <a:off x="4561932" y="315690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36" name="Google Shape;436;p23"/>
                <p:cNvSpPr/>
                <p:nvPr/>
              </p:nvSpPr>
              <p:spPr>
                <a:xfrm>
                  <a:off x="4396256" y="3338798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37" name="Google Shape;437;p23"/>
                <p:cNvSpPr/>
                <p:nvPr/>
              </p:nvSpPr>
              <p:spPr>
                <a:xfrm>
                  <a:off x="4242449" y="352489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438" name="Google Shape;438;p23"/>
              <p:cNvGrpSpPr/>
              <p:nvPr/>
            </p:nvGrpSpPr>
            <p:grpSpPr>
              <a:xfrm rot="-1422456">
                <a:off x="6484373" y="2130100"/>
                <a:ext cx="589088" cy="664976"/>
                <a:chOff x="4135953" y="2975407"/>
                <a:chExt cx="691949" cy="744590"/>
              </a:xfrm>
            </p:grpSpPr>
            <p:sp>
              <p:nvSpPr>
                <p:cNvPr id="439" name="Google Shape;439;p23"/>
                <p:cNvSpPr/>
                <p:nvPr/>
              </p:nvSpPr>
              <p:spPr>
                <a:xfrm>
                  <a:off x="4739701" y="2975407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cxnSp>
              <p:nvCxnSpPr>
                <p:cNvPr id="440" name="Google Shape;440;p23"/>
                <p:cNvCxnSpPr/>
                <p:nvPr/>
              </p:nvCxnSpPr>
              <p:spPr>
                <a:xfrm rot="10800000" flipH="1">
                  <a:off x="4135953" y="3044397"/>
                  <a:ext cx="603600" cy="675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441" name="Google Shape;441;p23"/>
                <p:cNvSpPr/>
                <p:nvPr/>
              </p:nvSpPr>
              <p:spPr>
                <a:xfrm>
                  <a:off x="4561932" y="315690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42" name="Google Shape;442;p23"/>
                <p:cNvSpPr/>
                <p:nvPr/>
              </p:nvSpPr>
              <p:spPr>
                <a:xfrm>
                  <a:off x="4396256" y="3338798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43" name="Google Shape;443;p23"/>
                <p:cNvSpPr/>
                <p:nvPr/>
              </p:nvSpPr>
              <p:spPr>
                <a:xfrm>
                  <a:off x="4242449" y="352489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444" name="Google Shape;444;p23"/>
              <p:cNvGrpSpPr/>
              <p:nvPr/>
            </p:nvGrpSpPr>
            <p:grpSpPr>
              <a:xfrm rot="-3516158">
                <a:off x="6189393" y="2136590"/>
                <a:ext cx="589585" cy="651965"/>
                <a:chOff x="4135953" y="2975407"/>
                <a:chExt cx="691949" cy="744590"/>
              </a:xfrm>
            </p:grpSpPr>
            <p:sp>
              <p:nvSpPr>
                <p:cNvPr id="445" name="Google Shape;445;p23"/>
                <p:cNvSpPr/>
                <p:nvPr/>
              </p:nvSpPr>
              <p:spPr>
                <a:xfrm>
                  <a:off x="4739701" y="2975407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cxnSp>
              <p:nvCxnSpPr>
                <p:cNvPr id="446" name="Google Shape;446;p23"/>
                <p:cNvCxnSpPr/>
                <p:nvPr/>
              </p:nvCxnSpPr>
              <p:spPr>
                <a:xfrm rot="10800000" flipH="1">
                  <a:off x="4135953" y="3044397"/>
                  <a:ext cx="603600" cy="675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447" name="Google Shape;447;p23"/>
                <p:cNvSpPr/>
                <p:nvPr/>
              </p:nvSpPr>
              <p:spPr>
                <a:xfrm>
                  <a:off x="4561932" y="315690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48" name="Google Shape;448;p23"/>
                <p:cNvSpPr/>
                <p:nvPr/>
              </p:nvSpPr>
              <p:spPr>
                <a:xfrm>
                  <a:off x="4396256" y="3338798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49" name="Google Shape;449;p23"/>
                <p:cNvSpPr/>
                <p:nvPr/>
              </p:nvSpPr>
              <p:spPr>
                <a:xfrm>
                  <a:off x="4242449" y="352489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450" name="Google Shape;450;p23"/>
              <p:cNvGrpSpPr/>
              <p:nvPr/>
            </p:nvGrpSpPr>
            <p:grpSpPr>
              <a:xfrm rot="1088439">
                <a:off x="6791606" y="2330435"/>
                <a:ext cx="583605" cy="685904"/>
                <a:chOff x="4135953" y="2975407"/>
                <a:chExt cx="691949" cy="744590"/>
              </a:xfrm>
            </p:grpSpPr>
            <p:sp>
              <p:nvSpPr>
                <p:cNvPr id="451" name="Google Shape;451;p23"/>
                <p:cNvSpPr/>
                <p:nvPr/>
              </p:nvSpPr>
              <p:spPr>
                <a:xfrm>
                  <a:off x="4739701" y="2975407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cxnSp>
              <p:nvCxnSpPr>
                <p:cNvPr id="452" name="Google Shape;452;p23"/>
                <p:cNvCxnSpPr/>
                <p:nvPr/>
              </p:nvCxnSpPr>
              <p:spPr>
                <a:xfrm rot="10800000" flipH="1">
                  <a:off x="4135953" y="3044397"/>
                  <a:ext cx="603600" cy="675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453" name="Google Shape;453;p23"/>
                <p:cNvSpPr/>
                <p:nvPr/>
              </p:nvSpPr>
              <p:spPr>
                <a:xfrm>
                  <a:off x="4561932" y="315690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54" name="Google Shape;454;p23"/>
                <p:cNvSpPr/>
                <p:nvPr/>
              </p:nvSpPr>
              <p:spPr>
                <a:xfrm>
                  <a:off x="4396256" y="3338798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55" name="Google Shape;455;p23"/>
                <p:cNvSpPr/>
                <p:nvPr/>
              </p:nvSpPr>
              <p:spPr>
                <a:xfrm>
                  <a:off x="4242449" y="352489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456" name="Google Shape;456;p23"/>
              <p:cNvGrpSpPr/>
              <p:nvPr/>
            </p:nvGrpSpPr>
            <p:grpSpPr>
              <a:xfrm rot="-5268039">
                <a:off x="5930007" y="2222318"/>
                <a:ext cx="611234" cy="698865"/>
                <a:chOff x="4135953" y="2975407"/>
                <a:chExt cx="691949" cy="744590"/>
              </a:xfrm>
            </p:grpSpPr>
            <p:sp>
              <p:nvSpPr>
                <p:cNvPr id="457" name="Google Shape;457;p23"/>
                <p:cNvSpPr/>
                <p:nvPr/>
              </p:nvSpPr>
              <p:spPr>
                <a:xfrm>
                  <a:off x="4739701" y="2975407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cxnSp>
              <p:nvCxnSpPr>
                <p:cNvPr id="458" name="Google Shape;458;p23"/>
                <p:cNvCxnSpPr/>
                <p:nvPr/>
              </p:nvCxnSpPr>
              <p:spPr>
                <a:xfrm rot="10800000" flipH="1">
                  <a:off x="4135953" y="3044397"/>
                  <a:ext cx="603600" cy="675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459" name="Google Shape;459;p23"/>
                <p:cNvSpPr/>
                <p:nvPr/>
              </p:nvSpPr>
              <p:spPr>
                <a:xfrm>
                  <a:off x="4561932" y="315690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60" name="Google Shape;460;p23"/>
                <p:cNvSpPr/>
                <p:nvPr/>
              </p:nvSpPr>
              <p:spPr>
                <a:xfrm>
                  <a:off x="4396256" y="3338798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61" name="Google Shape;461;p23"/>
                <p:cNvSpPr/>
                <p:nvPr/>
              </p:nvSpPr>
              <p:spPr>
                <a:xfrm>
                  <a:off x="4242449" y="352489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462" name="Google Shape;462;p23"/>
              <p:cNvGrpSpPr/>
              <p:nvPr/>
            </p:nvGrpSpPr>
            <p:grpSpPr>
              <a:xfrm rot="-6317476">
                <a:off x="5909616" y="2425637"/>
                <a:ext cx="557807" cy="643984"/>
                <a:chOff x="4135953" y="2975407"/>
                <a:chExt cx="691949" cy="744590"/>
              </a:xfrm>
            </p:grpSpPr>
            <p:sp>
              <p:nvSpPr>
                <p:cNvPr id="463" name="Google Shape;463;p23"/>
                <p:cNvSpPr/>
                <p:nvPr/>
              </p:nvSpPr>
              <p:spPr>
                <a:xfrm>
                  <a:off x="4739701" y="2975407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cxnSp>
              <p:nvCxnSpPr>
                <p:cNvPr id="464" name="Google Shape;464;p23"/>
                <p:cNvCxnSpPr/>
                <p:nvPr/>
              </p:nvCxnSpPr>
              <p:spPr>
                <a:xfrm rot="10800000" flipH="1">
                  <a:off x="4135953" y="3044397"/>
                  <a:ext cx="603600" cy="675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465" name="Google Shape;465;p23"/>
                <p:cNvSpPr/>
                <p:nvPr/>
              </p:nvSpPr>
              <p:spPr>
                <a:xfrm>
                  <a:off x="4561932" y="315690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66" name="Google Shape;466;p23"/>
                <p:cNvSpPr/>
                <p:nvPr/>
              </p:nvSpPr>
              <p:spPr>
                <a:xfrm>
                  <a:off x="4396256" y="3338798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467" name="Google Shape;467;p23"/>
                <p:cNvSpPr/>
                <p:nvPr/>
              </p:nvSpPr>
              <p:spPr>
                <a:xfrm>
                  <a:off x="4242449" y="3524893"/>
                  <a:ext cx="88200" cy="690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468" name="Google Shape;468;p23"/>
              <p:cNvGrpSpPr/>
              <p:nvPr/>
            </p:nvGrpSpPr>
            <p:grpSpPr>
              <a:xfrm rot="10800000">
                <a:off x="5807084" y="2736952"/>
                <a:ext cx="1663047" cy="1062076"/>
                <a:chOff x="5956834" y="2192127"/>
                <a:chExt cx="1663047" cy="1062076"/>
              </a:xfrm>
            </p:grpSpPr>
            <p:grpSp>
              <p:nvGrpSpPr>
                <p:cNvPr id="469" name="Google Shape;469;p23"/>
                <p:cNvGrpSpPr/>
                <p:nvPr/>
              </p:nvGrpSpPr>
              <p:grpSpPr>
                <a:xfrm>
                  <a:off x="6834342" y="2324987"/>
                  <a:ext cx="611199" cy="698872"/>
                  <a:chOff x="4135953" y="2975407"/>
                  <a:chExt cx="691949" cy="744590"/>
                </a:xfrm>
              </p:grpSpPr>
              <p:sp>
                <p:nvSpPr>
                  <p:cNvPr id="470" name="Google Shape;470;p23"/>
                  <p:cNvSpPr/>
                  <p:nvPr/>
                </p:nvSpPr>
                <p:spPr>
                  <a:xfrm>
                    <a:off x="4739701" y="2975407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cxnSp>
                <p:nvCxnSpPr>
                  <p:cNvPr id="471" name="Google Shape;471;p23"/>
                  <p:cNvCxnSpPr/>
                  <p:nvPr/>
                </p:nvCxnSpPr>
                <p:spPr>
                  <a:xfrm rot="10800000" flipH="1">
                    <a:off x="4135953" y="3044397"/>
                    <a:ext cx="603600" cy="675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sp>
                <p:nvSpPr>
                  <p:cNvPr id="472" name="Google Shape;472;p23"/>
                  <p:cNvSpPr/>
                  <p:nvPr/>
                </p:nvSpPr>
                <p:spPr>
                  <a:xfrm>
                    <a:off x="4561932" y="315690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73" name="Google Shape;473;p23"/>
                  <p:cNvSpPr/>
                  <p:nvPr/>
                </p:nvSpPr>
                <p:spPr>
                  <a:xfrm>
                    <a:off x="4396256" y="3338798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74" name="Google Shape;474;p23"/>
                  <p:cNvSpPr/>
                  <p:nvPr/>
                </p:nvSpPr>
                <p:spPr>
                  <a:xfrm>
                    <a:off x="4242449" y="352489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</p:grpSp>
            <p:grpSp>
              <p:nvGrpSpPr>
                <p:cNvPr id="475" name="Google Shape;475;p23"/>
                <p:cNvGrpSpPr/>
                <p:nvPr/>
              </p:nvGrpSpPr>
              <p:grpSpPr>
                <a:xfrm rot="-1422456">
                  <a:off x="6636773" y="2282500"/>
                  <a:ext cx="589088" cy="664976"/>
                  <a:chOff x="4135953" y="2975407"/>
                  <a:chExt cx="691949" cy="744590"/>
                </a:xfrm>
              </p:grpSpPr>
              <p:sp>
                <p:nvSpPr>
                  <p:cNvPr id="476" name="Google Shape;476;p23"/>
                  <p:cNvSpPr/>
                  <p:nvPr/>
                </p:nvSpPr>
                <p:spPr>
                  <a:xfrm>
                    <a:off x="4739701" y="2975407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cxnSp>
                <p:nvCxnSpPr>
                  <p:cNvPr id="477" name="Google Shape;477;p23"/>
                  <p:cNvCxnSpPr/>
                  <p:nvPr/>
                </p:nvCxnSpPr>
                <p:spPr>
                  <a:xfrm rot="10800000" flipH="1">
                    <a:off x="4135953" y="3044397"/>
                    <a:ext cx="603600" cy="675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sp>
                <p:nvSpPr>
                  <p:cNvPr id="478" name="Google Shape;478;p23"/>
                  <p:cNvSpPr/>
                  <p:nvPr/>
                </p:nvSpPr>
                <p:spPr>
                  <a:xfrm>
                    <a:off x="4561932" y="315690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79" name="Google Shape;479;p23"/>
                  <p:cNvSpPr/>
                  <p:nvPr/>
                </p:nvSpPr>
                <p:spPr>
                  <a:xfrm>
                    <a:off x="4396256" y="3338798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80" name="Google Shape;480;p23"/>
                  <p:cNvSpPr/>
                  <p:nvPr/>
                </p:nvSpPr>
                <p:spPr>
                  <a:xfrm>
                    <a:off x="4242449" y="352489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</p:grpSp>
            <p:grpSp>
              <p:nvGrpSpPr>
                <p:cNvPr id="481" name="Google Shape;481;p23"/>
                <p:cNvGrpSpPr/>
                <p:nvPr/>
              </p:nvGrpSpPr>
              <p:grpSpPr>
                <a:xfrm rot="-3516158">
                  <a:off x="6341793" y="2288990"/>
                  <a:ext cx="589585" cy="651965"/>
                  <a:chOff x="4135953" y="2975407"/>
                  <a:chExt cx="691949" cy="744590"/>
                </a:xfrm>
              </p:grpSpPr>
              <p:sp>
                <p:nvSpPr>
                  <p:cNvPr id="482" name="Google Shape;482;p23"/>
                  <p:cNvSpPr/>
                  <p:nvPr/>
                </p:nvSpPr>
                <p:spPr>
                  <a:xfrm>
                    <a:off x="4739701" y="2975407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cxnSp>
                <p:nvCxnSpPr>
                  <p:cNvPr id="483" name="Google Shape;483;p23"/>
                  <p:cNvCxnSpPr/>
                  <p:nvPr/>
                </p:nvCxnSpPr>
                <p:spPr>
                  <a:xfrm rot="10800000" flipH="1">
                    <a:off x="4135953" y="3044397"/>
                    <a:ext cx="603600" cy="675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sp>
                <p:nvSpPr>
                  <p:cNvPr id="484" name="Google Shape;484;p23"/>
                  <p:cNvSpPr/>
                  <p:nvPr/>
                </p:nvSpPr>
                <p:spPr>
                  <a:xfrm>
                    <a:off x="4561932" y="315690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85" name="Google Shape;485;p23"/>
                  <p:cNvSpPr/>
                  <p:nvPr/>
                </p:nvSpPr>
                <p:spPr>
                  <a:xfrm>
                    <a:off x="4396256" y="3338798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86" name="Google Shape;486;p23"/>
                  <p:cNvSpPr/>
                  <p:nvPr/>
                </p:nvSpPr>
                <p:spPr>
                  <a:xfrm>
                    <a:off x="4242449" y="352489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</p:grpSp>
            <p:grpSp>
              <p:nvGrpSpPr>
                <p:cNvPr id="487" name="Google Shape;487;p23"/>
                <p:cNvGrpSpPr/>
                <p:nvPr/>
              </p:nvGrpSpPr>
              <p:grpSpPr>
                <a:xfrm rot="1088439">
                  <a:off x="6944006" y="2482835"/>
                  <a:ext cx="583605" cy="685904"/>
                  <a:chOff x="4135953" y="2975407"/>
                  <a:chExt cx="691949" cy="744590"/>
                </a:xfrm>
              </p:grpSpPr>
              <p:sp>
                <p:nvSpPr>
                  <p:cNvPr id="488" name="Google Shape;488;p23"/>
                  <p:cNvSpPr/>
                  <p:nvPr/>
                </p:nvSpPr>
                <p:spPr>
                  <a:xfrm>
                    <a:off x="4739701" y="2975407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cxnSp>
                <p:nvCxnSpPr>
                  <p:cNvPr id="489" name="Google Shape;489;p23"/>
                  <p:cNvCxnSpPr/>
                  <p:nvPr/>
                </p:nvCxnSpPr>
                <p:spPr>
                  <a:xfrm rot="10800000" flipH="1">
                    <a:off x="4135953" y="3044397"/>
                    <a:ext cx="603600" cy="675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sp>
                <p:nvSpPr>
                  <p:cNvPr id="490" name="Google Shape;490;p23"/>
                  <p:cNvSpPr/>
                  <p:nvPr/>
                </p:nvSpPr>
                <p:spPr>
                  <a:xfrm>
                    <a:off x="4561932" y="315690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91" name="Google Shape;491;p23"/>
                  <p:cNvSpPr/>
                  <p:nvPr/>
                </p:nvSpPr>
                <p:spPr>
                  <a:xfrm>
                    <a:off x="4396256" y="3338798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92" name="Google Shape;492;p23"/>
                  <p:cNvSpPr/>
                  <p:nvPr/>
                </p:nvSpPr>
                <p:spPr>
                  <a:xfrm>
                    <a:off x="4242449" y="352489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</p:grpSp>
            <p:grpSp>
              <p:nvGrpSpPr>
                <p:cNvPr id="493" name="Google Shape;493;p23"/>
                <p:cNvGrpSpPr/>
                <p:nvPr/>
              </p:nvGrpSpPr>
              <p:grpSpPr>
                <a:xfrm rot="-5268039">
                  <a:off x="6082407" y="2374718"/>
                  <a:ext cx="611234" cy="698865"/>
                  <a:chOff x="4135953" y="2975407"/>
                  <a:chExt cx="691949" cy="744590"/>
                </a:xfrm>
              </p:grpSpPr>
              <p:sp>
                <p:nvSpPr>
                  <p:cNvPr id="494" name="Google Shape;494;p23"/>
                  <p:cNvSpPr/>
                  <p:nvPr/>
                </p:nvSpPr>
                <p:spPr>
                  <a:xfrm>
                    <a:off x="4739701" y="2975407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cxnSp>
                <p:nvCxnSpPr>
                  <p:cNvPr id="495" name="Google Shape;495;p23"/>
                  <p:cNvCxnSpPr/>
                  <p:nvPr/>
                </p:nvCxnSpPr>
                <p:spPr>
                  <a:xfrm rot="10800000" flipH="1">
                    <a:off x="4135953" y="3044397"/>
                    <a:ext cx="603600" cy="675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sp>
                <p:nvSpPr>
                  <p:cNvPr id="496" name="Google Shape;496;p23"/>
                  <p:cNvSpPr/>
                  <p:nvPr/>
                </p:nvSpPr>
                <p:spPr>
                  <a:xfrm>
                    <a:off x="4561932" y="315690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97" name="Google Shape;497;p23"/>
                  <p:cNvSpPr/>
                  <p:nvPr/>
                </p:nvSpPr>
                <p:spPr>
                  <a:xfrm>
                    <a:off x="4396256" y="3338798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498" name="Google Shape;498;p23"/>
                  <p:cNvSpPr/>
                  <p:nvPr/>
                </p:nvSpPr>
                <p:spPr>
                  <a:xfrm>
                    <a:off x="4242449" y="352489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</p:grpSp>
            <p:grpSp>
              <p:nvGrpSpPr>
                <p:cNvPr id="499" name="Google Shape;499;p23"/>
                <p:cNvGrpSpPr/>
                <p:nvPr/>
              </p:nvGrpSpPr>
              <p:grpSpPr>
                <a:xfrm rot="-6317476">
                  <a:off x="6062016" y="2578037"/>
                  <a:ext cx="557807" cy="643984"/>
                  <a:chOff x="4135953" y="2975407"/>
                  <a:chExt cx="691949" cy="744590"/>
                </a:xfrm>
              </p:grpSpPr>
              <p:sp>
                <p:nvSpPr>
                  <p:cNvPr id="500" name="Google Shape;500;p23"/>
                  <p:cNvSpPr/>
                  <p:nvPr/>
                </p:nvSpPr>
                <p:spPr>
                  <a:xfrm>
                    <a:off x="4739701" y="2975407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cxnSp>
                <p:nvCxnSpPr>
                  <p:cNvPr id="501" name="Google Shape;501;p23"/>
                  <p:cNvCxnSpPr/>
                  <p:nvPr/>
                </p:nvCxnSpPr>
                <p:spPr>
                  <a:xfrm rot="10800000" flipH="1">
                    <a:off x="4135953" y="3044397"/>
                    <a:ext cx="603600" cy="675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sp>
                <p:nvSpPr>
                  <p:cNvPr id="502" name="Google Shape;502;p23"/>
                  <p:cNvSpPr/>
                  <p:nvPr/>
                </p:nvSpPr>
                <p:spPr>
                  <a:xfrm>
                    <a:off x="4561932" y="315690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503" name="Google Shape;503;p23"/>
                  <p:cNvSpPr/>
                  <p:nvPr/>
                </p:nvSpPr>
                <p:spPr>
                  <a:xfrm>
                    <a:off x="4396256" y="3338798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504" name="Google Shape;504;p23"/>
                  <p:cNvSpPr/>
                  <p:nvPr/>
                </p:nvSpPr>
                <p:spPr>
                  <a:xfrm>
                    <a:off x="4242449" y="3524893"/>
                    <a:ext cx="88200" cy="690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9525" cap="flat" cmpd="sng">
                    <a:solidFill>
                      <a:srgbClr val="FF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endParaRPr/>
                  </a:p>
                </p:txBody>
              </p:sp>
            </p:grpSp>
          </p:grpSp>
        </p:grpSp>
        <p:sp>
          <p:nvSpPr>
            <p:cNvPr id="505" name="Google Shape;505;p23"/>
            <p:cNvSpPr txBox="1"/>
            <p:nvPr/>
          </p:nvSpPr>
          <p:spPr>
            <a:xfrm>
              <a:off x="6551838" y="511225"/>
              <a:ext cx="2256600" cy="5409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" b="1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Naive sampling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506" name="Google Shape;50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876" y="3962775"/>
            <a:ext cx="7528899" cy="1796470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23"/>
          <p:cNvSpPr/>
          <p:nvPr/>
        </p:nvSpPr>
        <p:spPr>
          <a:xfrm>
            <a:off x="713875" y="5507550"/>
            <a:ext cx="7707000" cy="251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8" name="Google Shape;508;p23"/>
          <p:cNvSpPr/>
          <p:nvPr/>
        </p:nvSpPr>
        <p:spPr>
          <a:xfrm>
            <a:off x="723124" y="5262009"/>
            <a:ext cx="7707000" cy="251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9" name="Google Shape;509;p23"/>
          <p:cNvSpPr/>
          <p:nvPr/>
        </p:nvSpPr>
        <p:spPr>
          <a:xfrm>
            <a:off x="723124" y="4999045"/>
            <a:ext cx="7617600" cy="26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0" name="Google Shape;510;p23"/>
          <p:cNvSpPr/>
          <p:nvPr/>
        </p:nvSpPr>
        <p:spPr>
          <a:xfrm>
            <a:off x="723124" y="4720059"/>
            <a:ext cx="7575900" cy="26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1" name="Google Shape;511;p23"/>
          <p:cNvSpPr/>
          <p:nvPr/>
        </p:nvSpPr>
        <p:spPr>
          <a:xfrm>
            <a:off x="713875" y="4472497"/>
            <a:ext cx="7575900" cy="26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2" name="Google Shape;512;p23"/>
          <p:cNvSpPr txBox="1">
            <a:spLocks noGrp="1"/>
          </p:cNvSpPr>
          <p:nvPr>
            <p:ph type="sldNum" idx="12"/>
          </p:nvPr>
        </p:nvSpPr>
        <p:spPr>
          <a:xfrm>
            <a:off x="4297650" y="5759250"/>
            <a:ext cx="548700" cy="241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24</a:t>
            </a:fld>
            <a:endParaRPr/>
          </a:p>
        </p:txBody>
      </p:sp>
      <p:sp>
        <p:nvSpPr>
          <p:cNvPr id="513" name="Google Shape;513;p23"/>
          <p:cNvSpPr txBox="1"/>
          <p:nvPr/>
        </p:nvSpPr>
        <p:spPr>
          <a:xfrm>
            <a:off x="723125" y="3655301"/>
            <a:ext cx="55074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b="1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Mean accuracy and standard error of 11 simple classifiers: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4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9" name="Google Shape;519;p24"/>
          <p:cNvSpPr txBox="1">
            <a:spLocks noGrp="1"/>
          </p:cNvSpPr>
          <p:nvPr>
            <p:ph type="sldNum" idx="12"/>
          </p:nvPr>
        </p:nvSpPr>
        <p:spPr>
          <a:xfrm>
            <a:off x="8536302" y="5607101"/>
            <a:ext cx="548700" cy="3936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25</a:t>
            </a:fld>
            <a:endParaRPr/>
          </a:p>
        </p:txBody>
      </p:sp>
      <p:sp>
        <p:nvSpPr>
          <p:cNvPr id="520" name="Google Shape;520;p24"/>
          <p:cNvSpPr txBox="1"/>
          <p:nvPr/>
        </p:nvSpPr>
        <p:spPr>
          <a:xfrm>
            <a:off x="56525" y="4427251"/>
            <a:ext cx="27792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Holds more information about generalization and training than past methods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21" name="Google Shape;521;p24"/>
          <p:cNvGrpSpPr/>
          <p:nvPr/>
        </p:nvGrpSpPr>
        <p:grpSpPr>
          <a:xfrm rot="-5400000">
            <a:off x="731923" y="2664628"/>
            <a:ext cx="1505409" cy="1647062"/>
            <a:chOff x="72746" y="864079"/>
            <a:chExt cx="1790874" cy="1918088"/>
          </a:xfrm>
        </p:grpSpPr>
        <p:grpSp>
          <p:nvGrpSpPr>
            <p:cNvPr id="522" name="Google Shape;522;p24"/>
            <p:cNvGrpSpPr/>
            <p:nvPr/>
          </p:nvGrpSpPr>
          <p:grpSpPr>
            <a:xfrm>
              <a:off x="72746" y="864079"/>
              <a:ext cx="1790874" cy="1918088"/>
              <a:chOff x="6003801" y="1066800"/>
              <a:chExt cx="3150174" cy="4076700"/>
            </a:xfrm>
          </p:grpSpPr>
          <p:pic>
            <p:nvPicPr>
              <p:cNvPr id="523" name="Google Shape;523;p2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003801" y="1066800"/>
                <a:ext cx="3150174" cy="4076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24" name="Google Shape;524;p24"/>
              <p:cNvSpPr/>
              <p:nvPr/>
            </p:nvSpPr>
            <p:spPr>
              <a:xfrm rot="1042833">
                <a:off x="8537183" y="1383438"/>
                <a:ext cx="154662" cy="5910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25" name="Google Shape;525;p24"/>
              <p:cNvSpPr/>
              <p:nvPr/>
            </p:nvSpPr>
            <p:spPr>
              <a:xfrm rot="-629004">
                <a:off x="8244447" y="1358935"/>
                <a:ext cx="154987" cy="5889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26" name="Google Shape;526;p24"/>
              <p:cNvSpPr/>
              <p:nvPr/>
            </p:nvSpPr>
            <p:spPr>
              <a:xfrm rot="979611">
                <a:off x="7952263" y="1358949"/>
                <a:ext cx="154740" cy="59203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27" name="Google Shape;527;p24"/>
              <p:cNvSpPr/>
              <p:nvPr/>
            </p:nvSpPr>
            <p:spPr>
              <a:xfrm rot="-4194446">
                <a:off x="7533005" y="2109304"/>
                <a:ext cx="147582" cy="61386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28" name="Google Shape;528;p24"/>
              <p:cNvSpPr/>
              <p:nvPr/>
            </p:nvSpPr>
            <p:spPr>
              <a:xfrm rot="-1636045">
                <a:off x="7663350" y="1383367"/>
                <a:ext cx="153227" cy="59064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29" name="Google Shape;529;p24"/>
              <p:cNvSpPr/>
              <p:nvPr/>
            </p:nvSpPr>
            <p:spPr>
              <a:xfrm rot="-3868312">
                <a:off x="7498435" y="1598145"/>
                <a:ext cx="148276" cy="6133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30" name="Google Shape;530;p24"/>
              <p:cNvSpPr/>
              <p:nvPr/>
            </p:nvSpPr>
            <p:spPr>
              <a:xfrm rot="-6344205">
                <a:off x="7533492" y="1858030"/>
                <a:ext cx="147114" cy="61705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31" name="Google Shape;531;p24"/>
              <p:cNvSpPr/>
              <p:nvPr/>
            </p:nvSpPr>
            <p:spPr>
              <a:xfrm rot="-2357843">
                <a:off x="7388006" y="2325312"/>
                <a:ext cx="151576" cy="60064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32" name="Google Shape;532;p24"/>
              <p:cNvSpPr/>
              <p:nvPr/>
            </p:nvSpPr>
            <p:spPr>
              <a:xfrm rot="-4386673">
                <a:off x="7248569" y="2544103"/>
                <a:ext cx="147669" cy="61995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33" name="Google Shape;533;p24"/>
              <p:cNvSpPr/>
              <p:nvPr/>
            </p:nvSpPr>
            <p:spPr>
              <a:xfrm>
                <a:off x="8717003" y="140387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534" name="Google Shape;534;p24"/>
              <p:cNvCxnSpPr/>
              <p:nvPr/>
            </p:nvCxnSpPr>
            <p:spPr>
              <a:xfrm rot="10800000" flipH="1">
                <a:off x="7655000" y="1550319"/>
                <a:ext cx="1062000" cy="1436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535" name="Google Shape;535;p24"/>
              <p:cNvCxnSpPr/>
              <p:nvPr/>
            </p:nvCxnSpPr>
            <p:spPr>
              <a:xfrm rot="2971359">
                <a:off x="7339400" y="3794427"/>
                <a:ext cx="1805137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536" name="Google Shape;536;p24"/>
              <p:cNvSpPr/>
              <p:nvPr/>
            </p:nvSpPr>
            <p:spPr>
              <a:xfrm rot="2972563">
                <a:off x="8796339" y="4462046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37" name="Google Shape;537;p24"/>
              <p:cNvSpPr/>
              <p:nvPr/>
            </p:nvSpPr>
            <p:spPr>
              <a:xfrm rot="2972563">
                <a:off x="8176668" y="3735835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38" name="Google Shape;538;p24"/>
              <p:cNvSpPr/>
              <p:nvPr/>
            </p:nvSpPr>
            <p:spPr>
              <a:xfrm rot="2972563">
                <a:off x="7873043" y="3380008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39" name="Google Shape;539;p24"/>
              <p:cNvSpPr/>
              <p:nvPr/>
            </p:nvSpPr>
            <p:spPr>
              <a:xfrm rot="2972563">
                <a:off x="8486507" y="4098945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540" name="Google Shape;540;p24"/>
              <p:cNvCxnSpPr/>
              <p:nvPr/>
            </p:nvCxnSpPr>
            <p:spPr>
              <a:xfrm rot="6525611">
                <a:off x="6370814" y="3983118"/>
                <a:ext cx="1804994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541" name="Google Shape;541;p24"/>
              <p:cNvSpPr/>
              <p:nvPr/>
            </p:nvSpPr>
            <p:spPr>
              <a:xfrm rot="6529197">
                <a:off x="6882431" y="4832013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42" name="Google Shape;542;p24"/>
              <p:cNvSpPr/>
              <p:nvPr/>
            </p:nvSpPr>
            <p:spPr>
              <a:xfrm rot="6529197">
                <a:off x="7189450" y="3928043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43" name="Google Shape;543;p24"/>
              <p:cNvSpPr/>
              <p:nvPr/>
            </p:nvSpPr>
            <p:spPr>
              <a:xfrm rot="6529197">
                <a:off x="7339883" y="3485119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44" name="Google Shape;544;p24"/>
              <p:cNvSpPr/>
              <p:nvPr/>
            </p:nvSpPr>
            <p:spPr>
              <a:xfrm rot="6529197">
                <a:off x="7035938" y="4380034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545" name="Google Shape;545;p24"/>
              <p:cNvCxnSpPr/>
              <p:nvPr/>
            </p:nvCxnSpPr>
            <p:spPr>
              <a:xfrm rot="-8100000">
                <a:off x="5983982" y="2345450"/>
                <a:ext cx="1805244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546" name="Google Shape;546;p24"/>
              <p:cNvSpPr/>
              <p:nvPr/>
            </p:nvSpPr>
            <p:spPr>
              <a:xfrm rot="-8100000">
                <a:off x="6120472" y="1583800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 rot="-8100000">
                <a:off x="6795514" y="2258842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 rot="-8100000">
                <a:off x="7126269" y="2589597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 rot="-8100000">
                <a:off x="6457989" y="1921316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>
                <a:off x="8404303" y="178962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>
                <a:off x="8112878" y="217622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52" name="Google Shape;552;p24"/>
              <p:cNvSpPr/>
              <p:nvPr/>
            </p:nvSpPr>
            <p:spPr>
              <a:xfrm>
                <a:off x="7842328" y="2571745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553" name="Google Shape;553;p24"/>
              <p:cNvSpPr/>
              <p:nvPr/>
            </p:nvSpPr>
            <p:spPr>
              <a:xfrm>
                <a:off x="7469045" y="2925951"/>
                <a:ext cx="238200" cy="2445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54" name="Google Shape;554;p24"/>
            <p:cNvSpPr/>
            <p:nvPr/>
          </p:nvSpPr>
          <p:spPr>
            <a:xfrm>
              <a:off x="225000" y="1090556"/>
              <a:ext cx="522775" cy="249125"/>
            </a:xfrm>
            <a:custGeom>
              <a:avLst/>
              <a:gdLst/>
              <a:ahLst/>
              <a:cxnLst/>
              <a:rect l="l" t="t" r="r" b="b"/>
              <a:pathLst>
                <a:path w="20911" h="9965" extrusionOk="0">
                  <a:moveTo>
                    <a:pt x="0" y="586"/>
                  </a:moveTo>
                  <a:cubicBezTo>
                    <a:pt x="7346" y="-1509"/>
                    <a:pt x="19653" y="2430"/>
                    <a:pt x="20911" y="9965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55" name="Google Shape;555;p24"/>
            <p:cNvSpPr/>
            <p:nvPr/>
          </p:nvSpPr>
          <p:spPr>
            <a:xfrm>
              <a:off x="608375" y="1422050"/>
              <a:ext cx="389700" cy="183750"/>
            </a:xfrm>
            <a:custGeom>
              <a:avLst/>
              <a:gdLst/>
              <a:ahLst/>
              <a:cxnLst/>
              <a:rect l="l" t="t" r="r" b="b"/>
              <a:pathLst>
                <a:path w="15588" h="7350" extrusionOk="0">
                  <a:moveTo>
                    <a:pt x="0" y="0"/>
                  </a:moveTo>
                  <a:cubicBezTo>
                    <a:pt x="5745" y="0"/>
                    <a:pt x="13019" y="2212"/>
                    <a:pt x="15588" y="735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56" name="Google Shape;556;p24"/>
            <p:cNvSpPr/>
            <p:nvPr/>
          </p:nvSpPr>
          <p:spPr>
            <a:xfrm>
              <a:off x="1463825" y="1775534"/>
              <a:ext cx="300200" cy="682575"/>
            </a:xfrm>
            <a:custGeom>
              <a:avLst/>
              <a:gdLst/>
              <a:ahLst/>
              <a:cxnLst/>
              <a:rect l="l" t="t" r="r" b="b"/>
              <a:pathLst>
                <a:path w="12008" h="27303" extrusionOk="0">
                  <a:moveTo>
                    <a:pt x="11026" y="27303"/>
                  </a:moveTo>
                  <a:cubicBezTo>
                    <a:pt x="13988" y="23753"/>
                    <a:pt x="9302" y="18210"/>
                    <a:pt x="8111" y="13743"/>
                  </a:cubicBezTo>
                  <a:cubicBezTo>
                    <a:pt x="6744" y="8619"/>
                    <a:pt x="5250" y="-697"/>
                    <a:pt x="0" y="55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57" name="Google Shape;557;p24"/>
            <p:cNvSpPr/>
            <p:nvPr/>
          </p:nvSpPr>
          <p:spPr>
            <a:xfrm>
              <a:off x="1039275" y="2131775"/>
              <a:ext cx="456250" cy="298925"/>
            </a:xfrm>
            <a:custGeom>
              <a:avLst/>
              <a:gdLst/>
              <a:ahLst/>
              <a:cxnLst/>
              <a:rect l="l" t="t" r="r" b="b"/>
              <a:pathLst>
                <a:path w="18250" h="11957" extrusionOk="0">
                  <a:moveTo>
                    <a:pt x="18250" y="9251"/>
                  </a:moveTo>
                  <a:cubicBezTo>
                    <a:pt x="16345" y="11158"/>
                    <a:pt x="12297" y="13058"/>
                    <a:pt x="10392" y="11152"/>
                  </a:cubicBezTo>
                  <a:cubicBezTo>
                    <a:pt x="8728" y="9487"/>
                    <a:pt x="9678" y="6053"/>
                    <a:pt x="7857" y="4562"/>
                  </a:cubicBezTo>
                  <a:cubicBezTo>
                    <a:pt x="5513" y="2644"/>
                    <a:pt x="957" y="2873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58" name="Google Shape;558;p24"/>
            <p:cNvSpPr/>
            <p:nvPr/>
          </p:nvSpPr>
          <p:spPr>
            <a:xfrm>
              <a:off x="1254725" y="1726200"/>
              <a:ext cx="133075" cy="396050"/>
            </a:xfrm>
            <a:custGeom>
              <a:avLst/>
              <a:gdLst/>
              <a:ahLst/>
              <a:cxnLst/>
              <a:rect l="l" t="t" r="r" b="b"/>
              <a:pathLst>
                <a:path w="5323" h="15842" extrusionOk="0">
                  <a:moveTo>
                    <a:pt x="5323" y="15842"/>
                  </a:moveTo>
                  <a:cubicBezTo>
                    <a:pt x="5323" y="10271"/>
                    <a:pt x="910" y="549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59" name="Google Shape;559;p24"/>
            <p:cNvSpPr/>
            <p:nvPr/>
          </p:nvSpPr>
          <p:spPr>
            <a:xfrm>
              <a:off x="1013925" y="1894125"/>
              <a:ext cx="133075" cy="133075"/>
            </a:xfrm>
            <a:custGeom>
              <a:avLst/>
              <a:gdLst/>
              <a:ahLst/>
              <a:cxnLst/>
              <a:rect l="l" t="t" r="r" b="b"/>
              <a:pathLst>
                <a:path w="5323" h="5323" extrusionOk="0">
                  <a:moveTo>
                    <a:pt x="5323" y="5323"/>
                  </a:moveTo>
                  <a:cubicBezTo>
                    <a:pt x="2829" y="5048"/>
                    <a:pt x="2243" y="1125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60" name="Google Shape;560;p24"/>
            <p:cNvSpPr/>
            <p:nvPr/>
          </p:nvSpPr>
          <p:spPr>
            <a:xfrm>
              <a:off x="934700" y="1900475"/>
              <a:ext cx="78675" cy="123575"/>
            </a:xfrm>
            <a:custGeom>
              <a:avLst/>
              <a:gdLst/>
              <a:ahLst/>
              <a:cxnLst/>
              <a:rect l="l" t="t" r="r" b="b"/>
              <a:pathLst>
                <a:path w="3147" h="4943" extrusionOk="0">
                  <a:moveTo>
                    <a:pt x="0" y="4943"/>
                  </a:moveTo>
                  <a:cubicBezTo>
                    <a:pt x="1892" y="4943"/>
                    <a:pt x="3971" y="1478"/>
                    <a:pt x="2789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61" name="Google Shape;561;p24"/>
            <p:cNvSpPr/>
            <p:nvPr/>
          </p:nvSpPr>
          <p:spPr>
            <a:xfrm>
              <a:off x="852325" y="2058900"/>
              <a:ext cx="205950" cy="207200"/>
            </a:xfrm>
            <a:custGeom>
              <a:avLst/>
              <a:gdLst/>
              <a:ahLst/>
              <a:cxnLst/>
              <a:rect l="l" t="t" r="r" b="b"/>
              <a:pathLst>
                <a:path w="8238" h="8288" extrusionOk="0">
                  <a:moveTo>
                    <a:pt x="0" y="8111"/>
                  </a:moveTo>
                  <a:cubicBezTo>
                    <a:pt x="3657" y="9327"/>
                    <a:pt x="5228" y="2407"/>
                    <a:pt x="8238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62" name="Google Shape;562;p24"/>
            <p:cNvSpPr/>
            <p:nvPr/>
          </p:nvSpPr>
          <p:spPr>
            <a:xfrm>
              <a:off x="627427" y="1890975"/>
              <a:ext cx="224900" cy="532275"/>
            </a:xfrm>
            <a:custGeom>
              <a:avLst/>
              <a:gdLst/>
              <a:ahLst/>
              <a:cxnLst/>
              <a:rect l="l" t="t" r="r" b="b"/>
              <a:pathLst>
                <a:path w="8996" h="21291" extrusionOk="0">
                  <a:moveTo>
                    <a:pt x="1139" y="21291"/>
                  </a:moveTo>
                  <a:cubicBezTo>
                    <a:pt x="643" y="18325"/>
                    <a:pt x="-679" y="15057"/>
                    <a:pt x="505" y="12293"/>
                  </a:cubicBezTo>
                  <a:cubicBezTo>
                    <a:pt x="2466" y="7715"/>
                    <a:pt x="7423" y="4725"/>
                    <a:pt x="8996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63" name="Google Shape;563;p24"/>
            <p:cNvSpPr/>
            <p:nvPr/>
          </p:nvSpPr>
          <p:spPr>
            <a:xfrm>
              <a:off x="480461" y="1859275"/>
              <a:ext cx="222975" cy="779425"/>
            </a:xfrm>
            <a:custGeom>
              <a:avLst/>
              <a:gdLst/>
              <a:ahLst/>
              <a:cxnLst/>
              <a:rect l="l" t="t" r="r" b="b"/>
              <a:pathLst>
                <a:path w="8919" h="31177" extrusionOk="0">
                  <a:moveTo>
                    <a:pt x="3469" y="31177"/>
                  </a:moveTo>
                  <a:cubicBezTo>
                    <a:pt x="3469" y="24312"/>
                    <a:pt x="-1785" y="17179"/>
                    <a:pt x="681" y="10773"/>
                  </a:cubicBezTo>
                  <a:cubicBezTo>
                    <a:pt x="2305" y="6554"/>
                    <a:pt x="6895" y="4042"/>
                    <a:pt x="8919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64" name="Google Shape;564;p24"/>
            <p:cNvSpPr/>
            <p:nvPr/>
          </p:nvSpPr>
          <p:spPr>
            <a:xfrm>
              <a:off x="263824" y="1333325"/>
              <a:ext cx="319200" cy="475275"/>
            </a:xfrm>
            <a:custGeom>
              <a:avLst/>
              <a:gdLst/>
              <a:ahLst/>
              <a:cxnLst/>
              <a:rect l="l" t="t" r="r" b="b"/>
              <a:pathLst>
                <a:path w="12768" h="19011" extrusionOk="0">
                  <a:moveTo>
                    <a:pt x="3389" y="0"/>
                  </a:moveTo>
                  <a:cubicBezTo>
                    <a:pt x="1477" y="1722"/>
                    <a:pt x="-873" y="4831"/>
                    <a:pt x="348" y="7097"/>
                  </a:cubicBezTo>
                  <a:cubicBezTo>
                    <a:pt x="2091" y="10331"/>
                    <a:pt x="6983" y="10381"/>
                    <a:pt x="9853" y="12674"/>
                  </a:cubicBezTo>
                  <a:cubicBezTo>
                    <a:pt x="11670" y="14125"/>
                    <a:pt x="10952" y="17559"/>
                    <a:pt x="12768" y="19011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65" name="Google Shape;565;p24"/>
            <p:cNvSpPr/>
            <p:nvPr/>
          </p:nvSpPr>
          <p:spPr>
            <a:xfrm>
              <a:off x="717840" y="1659675"/>
              <a:ext cx="156650" cy="183775"/>
            </a:xfrm>
            <a:custGeom>
              <a:avLst/>
              <a:gdLst/>
              <a:ahLst/>
              <a:cxnLst/>
              <a:rect l="l" t="t" r="r" b="b"/>
              <a:pathLst>
                <a:path w="6266" h="7351" extrusionOk="0">
                  <a:moveTo>
                    <a:pt x="56" y="0"/>
                  </a:moveTo>
                  <a:cubicBezTo>
                    <a:pt x="-395" y="3176"/>
                    <a:pt x="3762" y="5346"/>
                    <a:pt x="6266" y="7351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66" name="Google Shape;566;p24"/>
            <p:cNvSpPr/>
            <p:nvPr/>
          </p:nvSpPr>
          <p:spPr>
            <a:xfrm>
              <a:off x="1340275" y="1266800"/>
              <a:ext cx="217075" cy="405550"/>
            </a:xfrm>
            <a:custGeom>
              <a:avLst/>
              <a:gdLst/>
              <a:ahLst/>
              <a:cxnLst/>
              <a:rect l="l" t="t" r="r" b="b"/>
              <a:pathLst>
                <a:path w="8683" h="16222" extrusionOk="0">
                  <a:moveTo>
                    <a:pt x="7477" y="0"/>
                  </a:moveTo>
                  <a:cubicBezTo>
                    <a:pt x="11199" y="4647"/>
                    <a:pt x="5325" y="13559"/>
                    <a:pt x="0" y="16222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67" name="Google Shape;567;p24"/>
            <p:cNvSpPr/>
            <p:nvPr/>
          </p:nvSpPr>
          <p:spPr>
            <a:xfrm>
              <a:off x="994900" y="1323203"/>
              <a:ext cx="278825" cy="336475"/>
            </a:xfrm>
            <a:custGeom>
              <a:avLst/>
              <a:gdLst/>
              <a:ahLst/>
              <a:cxnLst/>
              <a:rect l="l" t="t" r="r" b="b"/>
              <a:pathLst>
                <a:path w="11153" h="13459" extrusionOk="0">
                  <a:moveTo>
                    <a:pt x="11153" y="2306"/>
                  </a:moveTo>
                  <a:cubicBezTo>
                    <a:pt x="8896" y="372"/>
                    <a:pt x="3512" y="-1286"/>
                    <a:pt x="2282" y="1419"/>
                  </a:cubicBezTo>
                  <a:cubicBezTo>
                    <a:pt x="591" y="5137"/>
                    <a:pt x="3190" y="10908"/>
                    <a:pt x="0" y="13459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568" name="Google Shape;568;p24"/>
            <p:cNvSpPr/>
            <p:nvPr/>
          </p:nvSpPr>
          <p:spPr>
            <a:xfrm>
              <a:off x="1115300" y="1640675"/>
              <a:ext cx="102000" cy="190100"/>
            </a:xfrm>
            <a:custGeom>
              <a:avLst/>
              <a:gdLst/>
              <a:ahLst/>
              <a:cxnLst/>
              <a:rect l="l" t="t" r="r" b="b"/>
              <a:pathLst>
                <a:path w="4080" h="7604" extrusionOk="0">
                  <a:moveTo>
                    <a:pt x="3929" y="0"/>
                  </a:moveTo>
                  <a:cubicBezTo>
                    <a:pt x="4714" y="2743"/>
                    <a:pt x="2228" y="5822"/>
                    <a:pt x="0" y="7604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sp>
        <p:nvSpPr>
          <p:cNvPr id="569" name="Google Shape;569;p24"/>
          <p:cNvSpPr txBox="1"/>
          <p:nvPr/>
        </p:nvSpPr>
        <p:spPr>
          <a:xfrm>
            <a:off x="37625" y="1496225"/>
            <a:ext cx="28170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Dynamical “Jump and Retrain” loss landscape sampling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0" name="Google Shape;570;p24"/>
          <p:cNvSpPr txBox="1"/>
          <p:nvPr/>
        </p:nvSpPr>
        <p:spPr>
          <a:xfrm>
            <a:off x="3182400" y="2780175"/>
            <a:ext cx="2817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Visualizations based on PHATE dimensionality reduction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1" name="Google Shape;571;p24"/>
          <p:cNvSpPr txBox="1"/>
          <p:nvPr/>
        </p:nvSpPr>
        <p:spPr>
          <a:xfrm>
            <a:off x="6289375" y="2780175"/>
            <a:ext cx="2817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Quantification of topological activity using computational homology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2" name="Google Shape;572;p24"/>
          <p:cNvSpPr/>
          <p:nvPr/>
        </p:nvSpPr>
        <p:spPr>
          <a:xfrm>
            <a:off x="150900" y="1496225"/>
            <a:ext cx="2659800" cy="1108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3" name="Google Shape;573;p24"/>
          <p:cNvSpPr/>
          <p:nvPr/>
        </p:nvSpPr>
        <p:spPr>
          <a:xfrm>
            <a:off x="3182388" y="2847813"/>
            <a:ext cx="2779200" cy="1280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4" name="Google Shape;574;p24"/>
          <p:cNvSpPr/>
          <p:nvPr/>
        </p:nvSpPr>
        <p:spPr>
          <a:xfrm>
            <a:off x="6367975" y="2847813"/>
            <a:ext cx="2659800" cy="1280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5"/>
          <p:cNvSpPr/>
          <p:nvPr/>
        </p:nvSpPr>
        <p:spPr>
          <a:xfrm>
            <a:off x="0" y="857250"/>
            <a:ext cx="9144000" cy="8004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80" name="Google Shape;580;p25"/>
          <p:cNvSpPr txBox="1"/>
          <p:nvPr/>
        </p:nvSpPr>
        <p:spPr>
          <a:xfrm>
            <a:off x="106175" y="926750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Dimensionality reduction using </a:t>
            </a:r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PHATE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[Moon et al., Nature Biotechnology, 2019]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81" name="Google Shape;581;p25"/>
          <p:cNvSpPr txBox="1">
            <a:spLocks noGrp="1"/>
          </p:cNvSpPr>
          <p:nvPr>
            <p:ph type="sldNum" idx="12"/>
          </p:nvPr>
        </p:nvSpPr>
        <p:spPr>
          <a:xfrm>
            <a:off x="4297650" y="5759250"/>
            <a:ext cx="548700" cy="241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26</a:t>
            </a:fld>
            <a:endParaRPr/>
          </a:p>
        </p:txBody>
      </p:sp>
      <p:pic>
        <p:nvPicPr>
          <p:cNvPr id="582" name="Google Shape;5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2325" y="1675876"/>
            <a:ext cx="6011648" cy="4109525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25"/>
          <p:cNvSpPr txBox="1"/>
          <p:nvPr/>
        </p:nvSpPr>
        <p:spPr>
          <a:xfrm>
            <a:off x="251525" y="1995301"/>
            <a:ext cx="30162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2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a) Given a data matrix</a:t>
            </a:r>
            <a:endParaRPr sz="12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4" name="Google Shape;584;p25"/>
          <p:cNvSpPr txBox="1"/>
          <p:nvPr/>
        </p:nvSpPr>
        <p:spPr>
          <a:xfrm>
            <a:off x="251525" y="2545739"/>
            <a:ext cx="30162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2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b) Compute pairwise distances</a:t>
            </a:r>
            <a:endParaRPr sz="12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5" name="Google Shape;585;p25"/>
          <p:cNvSpPr txBox="1"/>
          <p:nvPr/>
        </p:nvSpPr>
        <p:spPr>
          <a:xfrm>
            <a:off x="251525" y="3086126"/>
            <a:ext cx="30162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2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c) Transform distances to affinities to encode local information</a:t>
            </a:r>
            <a:endParaRPr sz="12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6" name="Google Shape;586;p25"/>
          <p:cNvSpPr txBox="1"/>
          <p:nvPr/>
        </p:nvSpPr>
        <p:spPr>
          <a:xfrm>
            <a:off x="251525" y="3838901"/>
            <a:ext cx="30162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2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d) Learn global relationships via diffusion</a:t>
            </a:r>
            <a:endParaRPr sz="12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7" name="Google Shape;587;p25"/>
          <p:cNvSpPr txBox="1"/>
          <p:nvPr/>
        </p:nvSpPr>
        <p:spPr>
          <a:xfrm>
            <a:off x="251525" y="4388951"/>
            <a:ext cx="30162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2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e) Encode the learned relationships using the potential distance</a:t>
            </a:r>
            <a:endParaRPr sz="12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8" name="Google Shape;588;p25"/>
          <p:cNvSpPr txBox="1"/>
          <p:nvPr/>
        </p:nvSpPr>
        <p:spPr>
          <a:xfrm>
            <a:off x="251525" y="5132051"/>
            <a:ext cx="30162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2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f) Embed the potential distance information into low dimensions via MDS</a:t>
            </a:r>
            <a:endParaRPr sz="12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89" name="Google Shape;589;p25"/>
          <p:cNvGrpSpPr/>
          <p:nvPr/>
        </p:nvGrpSpPr>
        <p:grpSpPr>
          <a:xfrm>
            <a:off x="3144175" y="2632776"/>
            <a:ext cx="2226900" cy="1594775"/>
            <a:chOff x="3144175" y="1775525"/>
            <a:chExt cx="2226900" cy="1594775"/>
          </a:xfrm>
        </p:grpSpPr>
        <p:sp>
          <p:nvSpPr>
            <p:cNvPr id="590" name="Google Shape;590;p25"/>
            <p:cNvSpPr/>
            <p:nvPr/>
          </p:nvSpPr>
          <p:spPr>
            <a:xfrm>
              <a:off x="3144175" y="2323000"/>
              <a:ext cx="2226900" cy="1047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1" name="Google Shape;591;p25"/>
            <p:cNvSpPr/>
            <p:nvPr/>
          </p:nvSpPr>
          <p:spPr>
            <a:xfrm>
              <a:off x="4097300" y="1775525"/>
              <a:ext cx="548700" cy="483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92" name="Google Shape;592;p25"/>
          <p:cNvSpPr/>
          <p:nvPr/>
        </p:nvSpPr>
        <p:spPr>
          <a:xfrm>
            <a:off x="3142325" y="4227550"/>
            <a:ext cx="2759400" cy="1557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93" name="Google Shape;593;p25"/>
          <p:cNvSpPr/>
          <p:nvPr/>
        </p:nvSpPr>
        <p:spPr>
          <a:xfrm>
            <a:off x="5901725" y="4659850"/>
            <a:ext cx="2796600" cy="1191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94" name="Google Shape;594;p25"/>
          <p:cNvSpPr/>
          <p:nvPr/>
        </p:nvSpPr>
        <p:spPr>
          <a:xfrm>
            <a:off x="6480700" y="3128450"/>
            <a:ext cx="2663400" cy="1531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95" name="Google Shape;595;p25"/>
          <p:cNvSpPr/>
          <p:nvPr/>
        </p:nvSpPr>
        <p:spPr>
          <a:xfrm>
            <a:off x="6273550" y="1693225"/>
            <a:ext cx="2367300" cy="144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26"/>
          <p:cNvSpPr/>
          <p:nvPr/>
        </p:nvSpPr>
        <p:spPr>
          <a:xfrm>
            <a:off x="0" y="857250"/>
            <a:ext cx="9144000" cy="6363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01" name="Google Shape;601;p26"/>
          <p:cNvSpPr/>
          <p:nvPr/>
        </p:nvSpPr>
        <p:spPr>
          <a:xfrm>
            <a:off x="0" y="857250"/>
            <a:ext cx="9144000" cy="5772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02" name="Google Shape;602;p26"/>
          <p:cNvSpPr txBox="1"/>
          <p:nvPr/>
        </p:nvSpPr>
        <p:spPr>
          <a:xfrm>
            <a:off x="113550" y="929100"/>
            <a:ext cx="9144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PHATE visualizations better preserve data variability and global structure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03" name="Google Shape;603;p26"/>
          <p:cNvSpPr txBox="1"/>
          <p:nvPr/>
        </p:nvSpPr>
        <p:spPr>
          <a:xfrm>
            <a:off x="277375" y="1903476"/>
            <a:ext cx="85242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17500">
              <a:buClr>
                <a:srgbClr val="134F5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Capturing variance in sampled data from all relevant dimensions and embedding it in a low-D space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4" name="Google Shape;604;p26"/>
          <p:cNvSpPr txBox="1"/>
          <p:nvPr/>
        </p:nvSpPr>
        <p:spPr>
          <a:xfrm>
            <a:off x="277375" y="2559876"/>
            <a:ext cx="85242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17500">
              <a:buClr>
                <a:srgbClr val="134F5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Preserving high-D trajectories and global structures of data</a:t>
            </a:r>
            <a:endParaRPr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5" name="Google Shape;605;p26"/>
          <p:cNvSpPr txBox="1"/>
          <p:nvPr/>
        </p:nvSpPr>
        <p:spPr>
          <a:xfrm>
            <a:off x="309900" y="1470300"/>
            <a:ext cx="745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PHATE (with cosine distance) improves on past, linear, methods by:</a:t>
            </a:r>
            <a:endParaRPr/>
          </a:p>
        </p:txBody>
      </p:sp>
      <p:grpSp>
        <p:nvGrpSpPr>
          <p:cNvPr id="606" name="Google Shape;606;p26"/>
          <p:cNvGrpSpPr/>
          <p:nvPr/>
        </p:nvGrpSpPr>
        <p:grpSpPr>
          <a:xfrm>
            <a:off x="674100" y="2230314"/>
            <a:ext cx="6145500" cy="738645"/>
            <a:chOff x="674100" y="1594838"/>
            <a:chExt cx="6145500" cy="738645"/>
          </a:xfrm>
        </p:grpSpPr>
        <p:sp>
          <p:nvSpPr>
            <p:cNvPr id="607" name="Google Shape;607;p26"/>
            <p:cNvSpPr/>
            <p:nvPr/>
          </p:nvSpPr>
          <p:spPr>
            <a:xfrm rot="5400000">
              <a:off x="874500" y="1586888"/>
              <a:ext cx="273300" cy="289200"/>
            </a:xfrm>
            <a:prstGeom prst="bentUpArrow">
              <a:avLst>
                <a:gd name="adj1" fmla="val 12495"/>
                <a:gd name="adj2" fmla="val 25000"/>
                <a:gd name="adj3" fmla="val 25000"/>
              </a:avLst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8" name="Google Shape;608;p26"/>
            <p:cNvSpPr txBox="1"/>
            <p:nvPr/>
          </p:nvSpPr>
          <p:spPr>
            <a:xfrm>
              <a:off x="674100" y="1594850"/>
              <a:ext cx="6145500" cy="7386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57200"/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(as would’ve done other modern dimensionality reduction methods…)</a:t>
              </a:r>
              <a:endParaRPr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609" name="Google Shape;6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126" y="3011200"/>
            <a:ext cx="6383707" cy="2735874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26"/>
          <p:cNvSpPr txBox="1">
            <a:spLocks noGrp="1"/>
          </p:cNvSpPr>
          <p:nvPr>
            <p:ph type="sldNum" idx="12"/>
          </p:nvPr>
        </p:nvSpPr>
        <p:spPr>
          <a:xfrm>
            <a:off x="4297650" y="5759250"/>
            <a:ext cx="548700" cy="241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27"/>
          <p:cNvSpPr/>
          <p:nvPr/>
        </p:nvSpPr>
        <p:spPr>
          <a:xfrm>
            <a:off x="0" y="857250"/>
            <a:ext cx="9144000" cy="9246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16" name="Google Shape;616;p27"/>
          <p:cNvSpPr txBox="1"/>
          <p:nvPr/>
        </p:nvSpPr>
        <p:spPr>
          <a:xfrm>
            <a:off x="118375" y="919350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PHATE visualizations reveal stark differences between networks that memorize (or overfit) vs. ones that generalize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17" name="Google Shape;6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201" y="1979175"/>
            <a:ext cx="6559599" cy="3717100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27"/>
          <p:cNvSpPr/>
          <p:nvPr/>
        </p:nvSpPr>
        <p:spPr>
          <a:xfrm>
            <a:off x="1292200" y="3842175"/>
            <a:ext cx="6482700" cy="18540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19" name="Google Shape;619;p27"/>
          <p:cNvSpPr txBox="1"/>
          <p:nvPr/>
        </p:nvSpPr>
        <p:spPr>
          <a:xfrm>
            <a:off x="118375" y="919350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J&amp;R sampling data results in more informative visualizations and correctly samples low loss regions surrounding minima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20" name="Google Shape;620;p27"/>
          <p:cNvSpPr/>
          <p:nvPr/>
        </p:nvSpPr>
        <p:spPr>
          <a:xfrm>
            <a:off x="1335725" y="1988175"/>
            <a:ext cx="6482700" cy="18540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621" name="Google Shape;62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0350" y="1814075"/>
            <a:ext cx="4296100" cy="202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622" name="Google Shape;622;p27"/>
          <p:cNvGrpSpPr/>
          <p:nvPr/>
        </p:nvGrpSpPr>
        <p:grpSpPr>
          <a:xfrm>
            <a:off x="2355968" y="3585833"/>
            <a:ext cx="2563039" cy="543530"/>
            <a:chOff x="2356003" y="2688717"/>
            <a:chExt cx="2597850" cy="583500"/>
          </a:xfrm>
        </p:grpSpPr>
        <p:sp>
          <p:nvSpPr>
            <p:cNvPr id="623" name="Google Shape;623;p27"/>
            <p:cNvSpPr/>
            <p:nvPr/>
          </p:nvSpPr>
          <p:spPr>
            <a:xfrm rot="8100000">
              <a:off x="2311100" y="2904524"/>
              <a:ext cx="673307" cy="151887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 rot="8100000">
              <a:off x="4325450" y="2904524"/>
              <a:ext cx="673307" cy="151887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25" name="Google Shape;625;p27"/>
          <p:cNvSpPr txBox="1">
            <a:spLocks noGrp="1"/>
          </p:cNvSpPr>
          <p:nvPr>
            <p:ph type="sldNum" idx="12"/>
          </p:nvPr>
        </p:nvSpPr>
        <p:spPr>
          <a:xfrm>
            <a:off x="4297650" y="5759250"/>
            <a:ext cx="548700" cy="241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28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1" name="Google Shape;631;p28"/>
          <p:cNvGrpSpPr/>
          <p:nvPr/>
        </p:nvGrpSpPr>
        <p:grpSpPr>
          <a:xfrm>
            <a:off x="3729137" y="2802018"/>
            <a:ext cx="1647218" cy="1372286"/>
            <a:chOff x="1995410" y="152400"/>
            <a:chExt cx="5457979" cy="5143499"/>
          </a:xfrm>
        </p:grpSpPr>
        <p:pic>
          <p:nvPicPr>
            <p:cNvPr id="632" name="Google Shape;632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995410" y="152400"/>
              <a:ext cx="5457979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3" name="Google Shape;633;p28"/>
            <p:cNvSpPr/>
            <p:nvPr/>
          </p:nvSpPr>
          <p:spPr>
            <a:xfrm>
              <a:off x="2059364" y="215786"/>
              <a:ext cx="706500" cy="4425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34" name="Google Shape;634;p28"/>
          <p:cNvSpPr txBox="1"/>
          <p:nvPr/>
        </p:nvSpPr>
        <p:spPr>
          <a:xfrm>
            <a:off x="3182400" y="4285651"/>
            <a:ext cx="2779200" cy="13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 geometric differences in the low loss manifolds around different minima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5" name="Google Shape;635;p28"/>
          <p:cNvSpPr txBox="1">
            <a:spLocks noGrp="1"/>
          </p:cNvSpPr>
          <p:nvPr>
            <p:ph type="sldNum" idx="12"/>
          </p:nvPr>
        </p:nvSpPr>
        <p:spPr>
          <a:xfrm>
            <a:off x="8536302" y="5607101"/>
            <a:ext cx="548700" cy="3936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29</a:t>
            </a:fld>
            <a:endParaRPr/>
          </a:p>
        </p:txBody>
      </p:sp>
      <p:sp>
        <p:nvSpPr>
          <p:cNvPr id="636" name="Google Shape;636;p28"/>
          <p:cNvSpPr txBox="1"/>
          <p:nvPr/>
        </p:nvSpPr>
        <p:spPr>
          <a:xfrm>
            <a:off x="56525" y="4427251"/>
            <a:ext cx="27792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Holds more information about generalization and training than past methods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637" name="Google Shape;637;p28"/>
          <p:cNvGrpSpPr/>
          <p:nvPr/>
        </p:nvGrpSpPr>
        <p:grpSpPr>
          <a:xfrm rot="-5400000">
            <a:off x="731923" y="2664628"/>
            <a:ext cx="1505409" cy="1647062"/>
            <a:chOff x="72746" y="864079"/>
            <a:chExt cx="1790874" cy="1918088"/>
          </a:xfrm>
        </p:grpSpPr>
        <p:grpSp>
          <p:nvGrpSpPr>
            <p:cNvPr id="638" name="Google Shape;638;p28"/>
            <p:cNvGrpSpPr/>
            <p:nvPr/>
          </p:nvGrpSpPr>
          <p:grpSpPr>
            <a:xfrm>
              <a:off x="72746" y="864079"/>
              <a:ext cx="1790874" cy="1918088"/>
              <a:chOff x="6003801" y="1066800"/>
              <a:chExt cx="3150174" cy="4076700"/>
            </a:xfrm>
          </p:grpSpPr>
          <p:pic>
            <p:nvPicPr>
              <p:cNvPr id="639" name="Google Shape;639;p28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6003801" y="1066800"/>
                <a:ext cx="3150174" cy="4076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40" name="Google Shape;640;p28"/>
              <p:cNvSpPr/>
              <p:nvPr/>
            </p:nvSpPr>
            <p:spPr>
              <a:xfrm rot="1042833">
                <a:off x="8537183" y="1383438"/>
                <a:ext cx="154662" cy="5910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1" name="Google Shape;641;p28"/>
              <p:cNvSpPr/>
              <p:nvPr/>
            </p:nvSpPr>
            <p:spPr>
              <a:xfrm rot="-629004">
                <a:off x="8244447" y="1358935"/>
                <a:ext cx="154987" cy="5889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2" name="Google Shape;642;p28"/>
              <p:cNvSpPr/>
              <p:nvPr/>
            </p:nvSpPr>
            <p:spPr>
              <a:xfrm rot="979611">
                <a:off x="7952263" y="1358949"/>
                <a:ext cx="154740" cy="59203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3" name="Google Shape;643;p28"/>
              <p:cNvSpPr/>
              <p:nvPr/>
            </p:nvSpPr>
            <p:spPr>
              <a:xfrm rot="-4194446">
                <a:off x="7533005" y="2109304"/>
                <a:ext cx="147582" cy="61386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4" name="Google Shape;644;p28"/>
              <p:cNvSpPr/>
              <p:nvPr/>
            </p:nvSpPr>
            <p:spPr>
              <a:xfrm rot="-1636045">
                <a:off x="7663350" y="1383367"/>
                <a:ext cx="153227" cy="59064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5" name="Google Shape;645;p28"/>
              <p:cNvSpPr/>
              <p:nvPr/>
            </p:nvSpPr>
            <p:spPr>
              <a:xfrm rot="-3868312">
                <a:off x="7498435" y="1598145"/>
                <a:ext cx="148276" cy="6133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6" name="Google Shape;646;p28"/>
              <p:cNvSpPr/>
              <p:nvPr/>
            </p:nvSpPr>
            <p:spPr>
              <a:xfrm rot="-6344205">
                <a:off x="7533492" y="1858030"/>
                <a:ext cx="147114" cy="61705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7" name="Google Shape;647;p28"/>
              <p:cNvSpPr/>
              <p:nvPr/>
            </p:nvSpPr>
            <p:spPr>
              <a:xfrm rot="-2357843">
                <a:off x="7388006" y="2325312"/>
                <a:ext cx="151576" cy="60064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8" name="Google Shape;648;p28"/>
              <p:cNvSpPr/>
              <p:nvPr/>
            </p:nvSpPr>
            <p:spPr>
              <a:xfrm rot="-4386673">
                <a:off x="7248569" y="2544103"/>
                <a:ext cx="147669" cy="61995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9" name="Google Shape;649;p28"/>
              <p:cNvSpPr/>
              <p:nvPr/>
            </p:nvSpPr>
            <p:spPr>
              <a:xfrm>
                <a:off x="8717003" y="140387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650" name="Google Shape;650;p28"/>
              <p:cNvCxnSpPr/>
              <p:nvPr/>
            </p:nvCxnSpPr>
            <p:spPr>
              <a:xfrm rot="10800000" flipH="1">
                <a:off x="7655000" y="1550319"/>
                <a:ext cx="1062000" cy="1436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651" name="Google Shape;651;p28"/>
              <p:cNvCxnSpPr/>
              <p:nvPr/>
            </p:nvCxnSpPr>
            <p:spPr>
              <a:xfrm rot="2971359">
                <a:off x="7339400" y="3794427"/>
                <a:ext cx="1805137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652" name="Google Shape;652;p28"/>
              <p:cNvSpPr/>
              <p:nvPr/>
            </p:nvSpPr>
            <p:spPr>
              <a:xfrm rot="2972563">
                <a:off x="8796339" y="4462046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53" name="Google Shape;653;p28"/>
              <p:cNvSpPr/>
              <p:nvPr/>
            </p:nvSpPr>
            <p:spPr>
              <a:xfrm rot="2972563">
                <a:off x="8176668" y="3735835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54" name="Google Shape;654;p28"/>
              <p:cNvSpPr/>
              <p:nvPr/>
            </p:nvSpPr>
            <p:spPr>
              <a:xfrm rot="2972563">
                <a:off x="7873043" y="3380008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55" name="Google Shape;655;p28"/>
              <p:cNvSpPr/>
              <p:nvPr/>
            </p:nvSpPr>
            <p:spPr>
              <a:xfrm rot="2972563">
                <a:off x="8486507" y="4098945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656" name="Google Shape;656;p28"/>
              <p:cNvCxnSpPr/>
              <p:nvPr/>
            </p:nvCxnSpPr>
            <p:spPr>
              <a:xfrm rot="6525611">
                <a:off x="6370814" y="3983118"/>
                <a:ext cx="1804994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657" name="Google Shape;657;p28"/>
              <p:cNvSpPr/>
              <p:nvPr/>
            </p:nvSpPr>
            <p:spPr>
              <a:xfrm rot="6529197">
                <a:off x="6882431" y="4832013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58" name="Google Shape;658;p28"/>
              <p:cNvSpPr/>
              <p:nvPr/>
            </p:nvSpPr>
            <p:spPr>
              <a:xfrm rot="6529197">
                <a:off x="7189450" y="3928043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59" name="Google Shape;659;p28"/>
              <p:cNvSpPr/>
              <p:nvPr/>
            </p:nvSpPr>
            <p:spPr>
              <a:xfrm rot="6529197">
                <a:off x="7339883" y="3485119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60" name="Google Shape;660;p28"/>
              <p:cNvSpPr/>
              <p:nvPr/>
            </p:nvSpPr>
            <p:spPr>
              <a:xfrm rot="6529197">
                <a:off x="7035938" y="4380034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661" name="Google Shape;661;p28"/>
              <p:cNvCxnSpPr/>
              <p:nvPr/>
            </p:nvCxnSpPr>
            <p:spPr>
              <a:xfrm rot="-8100000">
                <a:off x="5983982" y="2345450"/>
                <a:ext cx="1805244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662" name="Google Shape;662;p28"/>
              <p:cNvSpPr/>
              <p:nvPr/>
            </p:nvSpPr>
            <p:spPr>
              <a:xfrm rot="-8100000">
                <a:off x="6120472" y="1583800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63" name="Google Shape;663;p28"/>
              <p:cNvSpPr/>
              <p:nvPr/>
            </p:nvSpPr>
            <p:spPr>
              <a:xfrm rot="-8100000">
                <a:off x="6795514" y="2258842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64" name="Google Shape;664;p28"/>
              <p:cNvSpPr/>
              <p:nvPr/>
            </p:nvSpPr>
            <p:spPr>
              <a:xfrm rot="-8100000">
                <a:off x="7126269" y="2589597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65" name="Google Shape;665;p28"/>
              <p:cNvSpPr/>
              <p:nvPr/>
            </p:nvSpPr>
            <p:spPr>
              <a:xfrm rot="-8100000">
                <a:off x="6457989" y="1921316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66" name="Google Shape;666;p28"/>
              <p:cNvSpPr/>
              <p:nvPr/>
            </p:nvSpPr>
            <p:spPr>
              <a:xfrm>
                <a:off x="8404303" y="178962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67" name="Google Shape;667;p28"/>
              <p:cNvSpPr/>
              <p:nvPr/>
            </p:nvSpPr>
            <p:spPr>
              <a:xfrm>
                <a:off x="8112878" y="217622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68" name="Google Shape;668;p28"/>
              <p:cNvSpPr/>
              <p:nvPr/>
            </p:nvSpPr>
            <p:spPr>
              <a:xfrm>
                <a:off x="7842328" y="2571745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69" name="Google Shape;669;p28"/>
              <p:cNvSpPr/>
              <p:nvPr/>
            </p:nvSpPr>
            <p:spPr>
              <a:xfrm>
                <a:off x="7469045" y="2925951"/>
                <a:ext cx="238200" cy="2445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670" name="Google Shape;670;p28"/>
            <p:cNvSpPr/>
            <p:nvPr/>
          </p:nvSpPr>
          <p:spPr>
            <a:xfrm>
              <a:off x="225000" y="1090556"/>
              <a:ext cx="522775" cy="249125"/>
            </a:xfrm>
            <a:custGeom>
              <a:avLst/>
              <a:gdLst/>
              <a:ahLst/>
              <a:cxnLst/>
              <a:rect l="l" t="t" r="r" b="b"/>
              <a:pathLst>
                <a:path w="20911" h="9965" extrusionOk="0">
                  <a:moveTo>
                    <a:pt x="0" y="586"/>
                  </a:moveTo>
                  <a:cubicBezTo>
                    <a:pt x="7346" y="-1509"/>
                    <a:pt x="19653" y="2430"/>
                    <a:pt x="20911" y="9965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71" name="Google Shape;671;p28"/>
            <p:cNvSpPr/>
            <p:nvPr/>
          </p:nvSpPr>
          <p:spPr>
            <a:xfrm>
              <a:off x="608375" y="1422050"/>
              <a:ext cx="389700" cy="183750"/>
            </a:xfrm>
            <a:custGeom>
              <a:avLst/>
              <a:gdLst/>
              <a:ahLst/>
              <a:cxnLst/>
              <a:rect l="l" t="t" r="r" b="b"/>
              <a:pathLst>
                <a:path w="15588" h="7350" extrusionOk="0">
                  <a:moveTo>
                    <a:pt x="0" y="0"/>
                  </a:moveTo>
                  <a:cubicBezTo>
                    <a:pt x="5745" y="0"/>
                    <a:pt x="13019" y="2212"/>
                    <a:pt x="15588" y="735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72" name="Google Shape;672;p28"/>
            <p:cNvSpPr/>
            <p:nvPr/>
          </p:nvSpPr>
          <p:spPr>
            <a:xfrm>
              <a:off x="1463825" y="1775534"/>
              <a:ext cx="300200" cy="682575"/>
            </a:xfrm>
            <a:custGeom>
              <a:avLst/>
              <a:gdLst/>
              <a:ahLst/>
              <a:cxnLst/>
              <a:rect l="l" t="t" r="r" b="b"/>
              <a:pathLst>
                <a:path w="12008" h="27303" extrusionOk="0">
                  <a:moveTo>
                    <a:pt x="11026" y="27303"/>
                  </a:moveTo>
                  <a:cubicBezTo>
                    <a:pt x="13988" y="23753"/>
                    <a:pt x="9302" y="18210"/>
                    <a:pt x="8111" y="13743"/>
                  </a:cubicBezTo>
                  <a:cubicBezTo>
                    <a:pt x="6744" y="8619"/>
                    <a:pt x="5250" y="-697"/>
                    <a:pt x="0" y="55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73" name="Google Shape;673;p28"/>
            <p:cNvSpPr/>
            <p:nvPr/>
          </p:nvSpPr>
          <p:spPr>
            <a:xfrm>
              <a:off x="1039275" y="2131775"/>
              <a:ext cx="456250" cy="298925"/>
            </a:xfrm>
            <a:custGeom>
              <a:avLst/>
              <a:gdLst/>
              <a:ahLst/>
              <a:cxnLst/>
              <a:rect l="l" t="t" r="r" b="b"/>
              <a:pathLst>
                <a:path w="18250" h="11957" extrusionOk="0">
                  <a:moveTo>
                    <a:pt x="18250" y="9251"/>
                  </a:moveTo>
                  <a:cubicBezTo>
                    <a:pt x="16345" y="11158"/>
                    <a:pt x="12297" y="13058"/>
                    <a:pt x="10392" y="11152"/>
                  </a:cubicBezTo>
                  <a:cubicBezTo>
                    <a:pt x="8728" y="9487"/>
                    <a:pt x="9678" y="6053"/>
                    <a:pt x="7857" y="4562"/>
                  </a:cubicBezTo>
                  <a:cubicBezTo>
                    <a:pt x="5513" y="2644"/>
                    <a:pt x="957" y="2873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74" name="Google Shape;674;p28"/>
            <p:cNvSpPr/>
            <p:nvPr/>
          </p:nvSpPr>
          <p:spPr>
            <a:xfrm>
              <a:off x="1254725" y="1726200"/>
              <a:ext cx="133075" cy="396050"/>
            </a:xfrm>
            <a:custGeom>
              <a:avLst/>
              <a:gdLst/>
              <a:ahLst/>
              <a:cxnLst/>
              <a:rect l="l" t="t" r="r" b="b"/>
              <a:pathLst>
                <a:path w="5323" h="15842" extrusionOk="0">
                  <a:moveTo>
                    <a:pt x="5323" y="15842"/>
                  </a:moveTo>
                  <a:cubicBezTo>
                    <a:pt x="5323" y="10271"/>
                    <a:pt x="910" y="549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75" name="Google Shape;675;p28"/>
            <p:cNvSpPr/>
            <p:nvPr/>
          </p:nvSpPr>
          <p:spPr>
            <a:xfrm>
              <a:off x="1013925" y="1894125"/>
              <a:ext cx="133075" cy="133075"/>
            </a:xfrm>
            <a:custGeom>
              <a:avLst/>
              <a:gdLst/>
              <a:ahLst/>
              <a:cxnLst/>
              <a:rect l="l" t="t" r="r" b="b"/>
              <a:pathLst>
                <a:path w="5323" h="5323" extrusionOk="0">
                  <a:moveTo>
                    <a:pt x="5323" y="5323"/>
                  </a:moveTo>
                  <a:cubicBezTo>
                    <a:pt x="2829" y="5048"/>
                    <a:pt x="2243" y="1125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76" name="Google Shape;676;p28"/>
            <p:cNvSpPr/>
            <p:nvPr/>
          </p:nvSpPr>
          <p:spPr>
            <a:xfrm>
              <a:off x="934700" y="1900475"/>
              <a:ext cx="78675" cy="123575"/>
            </a:xfrm>
            <a:custGeom>
              <a:avLst/>
              <a:gdLst/>
              <a:ahLst/>
              <a:cxnLst/>
              <a:rect l="l" t="t" r="r" b="b"/>
              <a:pathLst>
                <a:path w="3147" h="4943" extrusionOk="0">
                  <a:moveTo>
                    <a:pt x="0" y="4943"/>
                  </a:moveTo>
                  <a:cubicBezTo>
                    <a:pt x="1892" y="4943"/>
                    <a:pt x="3971" y="1478"/>
                    <a:pt x="2789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77" name="Google Shape;677;p28"/>
            <p:cNvSpPr/>
            <p:nvPr/>
          </p:nvSpPr>
          <p:spPr>
            <a:xfrm>
              <a:off x="852325" y="2058900"/>
              <a:ext cx="205950" cy="207200"/>
            </a:xfrm>
            <a:custGeom>
              <a:avLst/>
              <a:gdLst/>
              <a:ahLst/>
              <a:cxnLst/>
              <a:rect l="l" t="t" r="r" b="b"/>
              <a:pathLst>
                <a:path w="8238" h="8288" extrusionOk="0">
                  <a:moveTo>
                    <a:pt x="0" y="8111"/>
                  </a:moveTo>
                  <a:cubicBezTo>
                    <a:pt x="3657" y="9327"/>
                    <a:pt x="5228" y="2407"/>
                    <a:pt x="8238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78" name="Google Shape;678;p28"/>
            <p:cNvSpPr/>
            <p:nvPr/>
          </p:nvSpPr>
          <p:spPr>
            <a:xfrm>
              <a:off x="627427" y="1890975"/>
              <a:ext cx="224900" cy="532275"/>
            </a:xfrm>
            <a:custGeom>
              <a:avLst/>
              <a:gdLst/>
              <a:ahLst/>
              <a:cxnLst/>
              <a:rect l="l" t="t" r="r" b="b"/>
              <a:pathLst>
                <a:path w="8996" h="21291" extrusionOk="0">
                  <a:moveTo>
                    <a:pt x="1139" y="21291"/>
                  </a:moveTo>
                  <a:cubicBezTo>
                    <a:pt x="643" y="18325"/>
                    <a:pt x="-679" y="15057"/>
                    <a:pt x="505" y="12293"/>
                  </a:cubicBezTo>
                  <a:cubicBezTo>
                    <a:pt x="2466" y="7715"/>
                    <a:pt x="7423" y="4725"/>
                    <a:pt x="8996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79" name="Google Shape;679;p28"/>
            <p:cNvSpPr/>
            <p:nvPr/>
          </p:nvSpPr>
          <p:spPr>
            <a:xfrm>
              <a:off x="480461" y="1859275"/>
              <a:ext cx="222975" cy="779425"/>
            </a:xfrm>
            <a:custGeom>
              <a:avLst/>
              <a:gdLst/>
              <a:ahLst/>
              <a:cxnLst/>
              <a:rect l="l" t="t" r="r" b="b"/>
              <a:pathLst>
                <a:path w="8919" h="31177" extrusionOk="0">
                  <a:moveTo>
                    <a:pt x="3469" y="31177"/>
                  </a:moveTo>
                  <a:cubicBezTo>
                    <a:pt x="3469" y="24312"/>
                    <a:pt x="-1785" y="17179"/>
                    <a:pt x="681" y="10773"/>
                  </a:cubicBezTo>
                  <a:cubicBezTo>
                    <a:pt x="2305" y="6554"/>
                    <a:pt x="6895" y="4042"/>
                    <a:pt x="8919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80" name="Google Shape;680;p28"/>
            <p:cNvSpPr/>
            <p:nvPr/>
          </p:nvSpPr>
          <p:spPr>
            <a:xfrm>
              <a:off x="263824" y="1333325"/>
              <a:ext cx="319200" cy="475275"/>
            </a:xfrm>
            <a:custGeom>
              <a:avLst/>
              <a:gdLst/>
              <a:ahLst/>
              <a:cxnLst/>
              <a:rect l="l" t="t" r="r" b="b"/>
              <a:pathLst>
                <a:path w="12768" h="19011" extrusionOk="0">
                  <a:moveTo>
                    <a:pt x="3389" y="0"/>
                  </a:moveTo>
                  <a:cubicBezTo>
                    <a:pt x="1477" y="1722"/>
                    <a:pt x="-873" y="4831"/>
                    <a:pt x="348" y="7097"/>
                  </a:cubicBezTo>
                  <a:cubicBezTo>
                    <a:pt x="2091" y="10331"/>
                    <a:pt x="6983" y="10381"/>
                    <a:pt x="9853" y="12674"/>
                  </a:cubicBezTo>
                  <a:cubicBezTo>
                    <a:pt x="11670" y="14125"/>
                    <a:pt x="10952" y="17559"/>
                    <a:pt x="12768" y="19011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81" name="Google Shape;681;p28"/>
            <p:cNvSpPr/>
            <p:nvPr/>
          </p:nvSpPr>
          <p:spPr>
            <a:xfrm>
              <a:off x="717840" y="1659675"/>
              <a:ext cx="156650" cy="183775"/>
            </a:xfrm>
            <a:custGeom>
              <a:avLst/>
              <a:gdLst/>
              <a:ahLst/>
              <a:cxnLst/>
              <a:rect l="l" t="t" r="r" b="b"/>
              <a:pathLst>
                <a:path w="6266" h="7351" extrusionOk="0">
                  <a:moveTo>
                    <a:pt x="56" y="0"/>
                  </a:moveTo>
                  <a:cubicBezTo>
                    <a:pt x="-395" y="3176"/>
                    <a:pt x="3762" y="5346"/>
                    <a:pt x="6266" y="7351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82" name="Google Shape;682;p28"/>
            <p:cNvSpPr/>
            <p:nvPr/>
          </p:nvSpPr>
          <p:spPr>
            <a:xfrm>
              <a:off x="1340275" y="1266800"/>
              <a:ext cx="217075" cy="405550"/>
            </a:xfrm>
            <a:custGeom>
              <a:avLst/>
              <a:gdLst/>
              <a:ahLst/>
              <a:cxnLst/>
              <a:rect l="l" t="t" r="r" b="b"/>
              <a:pathLst>
                <a:path w="8683" h="16222" extrusionOk="0">
                  <a:moveTo>
                    <a:pt x="7477" y="0"/>
                  </a:moveTo>
                  <a:cubicBezTo>
                    <a:pt x="11199" y="4647"/>
                    <a:pt x="5325" y="13559"/>
                    <a:pt x="0" y="16222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83" name="Google Shape;683;p28"/>
            <p:cNvSpPr/>
            <p:nvPr/>
          </p:nvSpPr>
          <p:spPr>
            <a:xfrm>
              <a:off x="994900" y="1323203"/>
              <a:ext cx="278825" cy="336475"/>
            </a:xfrm>
            <a:custGeom>
              <a:avLst/>
              <a:gdLst/>
              <a:ahLst/>
              <a:cxnLst/>
              <a:rect l="l" t="t" r="r" b="b"/>
              <a:pathLst>
                <a:path w="11153" h="13459" extrusionOk="0">
                  <a:moveTo>
                    <a:pt x="11153" y="2306"/>
                  </a:moveTo>
                  <a:cubicBezTo>
                    <a:pt x="8896" y="372"/>
                    <a:pt x="3512" y="-1286"/>
                    <a:pt x="2282" y="1419"/>
                  </a:cubicBezTo>
                  <a:cubicBezTo>
                    <a:pt x="591" y="5137"/>
                    <a:pt x="3190" y="10908"/>
                    <a:pt x="0" y="13459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684" name="Google Shape;684;p28"/>
            <p:cNvSpPr/>
            <p:nvPr/>
          </p:nvSpPr>
          <p:spPr>
            <a:xfrm>
              <a:off x="1115300" y="1640675"/>
              <a:ext cx="102000" cy="190100"/>
            </a:xfrm>
            <a:custGeom>
              <a:avLst/>
              <a:gdLst/>
              <a:ahLst/>
              <a:cxnLst/>
              <a:rect l="l" t="t" r="r" b="b"/>
              <a:pathLst>
                <a:path w="4080" h="7604" extrusionOk="0">
                  <a:moveTo>
                    <a:pt x="3929" y="0"/>
                  </a:moveTo>
                  <a:cubicBezTo>
                    <a:pt x="4714" y="2743"/>
                    <a:pt x="2228" y="5822"/>
                    <a:pt x="0" y="7604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sp>
        <p:nvSpPr>
          <p:cNvPr id="685" name="Google Shape;685;p28"/>
          <p:cNvSpPr txBox="1"/>
          <p:nvPr/>
        </p:nvSpPr>
        <p:spPr>
          <a:xfrm>
            <a:off x="37625" y="1496225"/>
            <a:ext cx="28170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Dynamical “Jump and Retrain” loss landscape sampling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6" name="Google Shape;686;p28"/>
          <p:cNvSpPr txBox="1"/>
          <p:nvPr/>
        </p:nvSpPr>
        <p:spPr>
          <a:xfrm>
            <a:off x="3163500" y="1342325"/>
            <a:ext cx="2817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Visualizations based on PHATE dimensionality reduction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7" name="Google Shape;687;p28"/>
          <p:cNvSpPr txBox="1"/>
          <p:nvPr/>
        </p:nvSpPr>
        <p:spPr>
          <a:xfrm>
            <a:off x="6289375" y="2780175"/>
            <a:ext cx="2817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Quantification of topological activity using computational homology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8" name="Google Shape;688;p28"/>
          <p:cNvSpPr/>
          <p:nvPr/>
        </p:nvSpPr>
        <p:spPr>
          <a:xfrm>
            <a:off x="150900" y="1496225"/>
            <a:ext cx="2659800" cy="1108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89" name="Google Shape;689;p28"/>
          <p:cNvSpPr/>
          <p:nvPr/>
        </p:nvSpPr>
        <p:spPr>
          <a:xfrm>
            <a:off x="3182388" y="1409975"/>
            <a:ext cx="2779200" cy="1280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90" name="Google Shape;690;p28"/>
          <p:cNvSpPr/>
          <p:nvPr/>
        </p:nvSpPr>
        <p:spPr>
          <a:xfrm>
            <a:off x="6367975" y="2847813"/>
            <a:ext cx="2659800" cy="1280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2DF615C-A57D-664A-9C11-992A4554B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loss landscape is very bumpy, then there are a lot of local minima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SGD may not reach a good solution, and not very fast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468D8D-5F53-2E42-B304-07C7471AE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it tell us?</a:t>
            </a:r>
          </a:p>
        </p:txBody>
      </p:sp>
      <p:pic>
        <p:nvPicPr>
          <p:cNvPr id="2050" name="Picture 2" descr="data visualization - Why do we always illustrate and depict the Loss  Functions of Neural Networks as Non-Convex? - Cross Validated">
            <a:extLst>
              <a:ext uri="{FF2B5EF4-FFF2-40B4-BE49-F238E27FC236}">
                <a16:creationId xmlns:a16="http://schemas.microsoft.com/office/drawing/2014/main" id="{7A90B69A-435D-B144-A30C-CD636EA05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950" y="2210765"/>
            <a:ext cx="4266838" cy="329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8855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3DE1AF-E31C-0C4D-B129-3C0055784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5069"/>
            <a:ext cx="9144000" cy="3787862"/>
          </a:xfrm>
          <a:prstGeom prst="rect">
            <a:avLst/>
          </a:prstGeom>
        </p:spPr>
      </p:pic>
      <p:sp>
        <p:nvSpPr>
          <p:cNvPr id="3" name="Shape 91">
            <a:extLst>
              <a:ext uri="{FF2B5EF4-FFF2-40B4-BE49-F238E27FC236}">
                <a16:creationId xmlns:a16="http://schemas.microsoft.com/office/drawing/2014/main" id="{3F7637AE-CA66-0A48-9FF6-7BA88F215618}"/>
              </a:ext>
            </a:extLst>
          </p:cNvPr>
          <p:cNvSpPr txBox="1">
            <a:spLocks/>
          </p:cNvSpPr>
          <p:nvPr/>
        </p:nvSpPr>
        <p:spPr>
          <a:xfrm>
            <a:off x="461470" y="1067773"/>
            <a:ext cx="6390452" cy="60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8568" tIns="68568" rIns="68568" bIns="68568" anchor="t">
            <a:normAutofit/>
          </a:bodyPr>
          <a:lstStyle>
            <a:lvl1pPr marL="0" marR="0" indent="0" algn="l" defTabSz="33175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12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sz="2709" dirty="0">
                <a:latin typeface="+mj-lt"/>
              </a:rPr>
              <a:t>Characterization of D-dimensional Holes</a:t>
            </a:r>
          </a:p>
        </p:txBody>
      </p:sp>
    </p:spTree>
    <p:extLst>
      <p:ext uri="{BB962C8B-B14F-4D97-AF65-F5344CB8AC3E}">
        <p14:creationId xmlns:p14="http://schemas.microsoft.com/office/powerpoint/2010/main" val="22534092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91">
            <a:extLst>
              <a:ext uri="{FF2B5EF4-FFF2-40B4-BE49-F238E27FC236}">
                <a16:creationId xmlns:a16="http://schemas.microsoft.com/office/drawing/2014/main" id="{6031D7E4-1B7A-F845-83BB-BE06C4725F24}"/>
              </a:ext>
            </a:extLst>
          </p:cNvPr>
          <p:cNvSpPr txBox="1">
            <a:spLocks/>
          </p:cNvSpPr>
          <p:nvPr/>
        </p:nvSpPr>
        <p:spPr>
          <a:xfrm>
            <a:off x="114300" y="228970"/>
            <a:ext cx="6390452" cy="60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8568" tIns="68568" rIns="68568" bIns="68568" anchor="t">
            <a:normAutofit fontScale="77500" lnSpcReduction="20000"/>
          </a:bodyPr>
          <a:lstStyle>
            <a:lvl1pPr marL="0" marR="0" indent="0" algn="l" defTabSz="33175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12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sz="2709" dirty="0">
                <a:latin typeface="Avenir Book" panose="02000503020000020003" pitchFamily="2" charset="0"/>
              </a:rPr>
              <a:t>Computational Homology (</a:t>
            </a:r>
            <a:r>
              <a:rPr lang="en-US" sz="2709" dirty="0" err="1">
                <a:latin typeface="Avenir Book" panose="02000503020000020003" pitchFamily="2" charset="0"/>
              </a:rPr>
              <a:t>Vietoris</a:t>
            </a:r>
            <a:r>
              <a:rPr lang="en-US" sz="2709" dirty="0">
                <a:latin typeface="Avenir Book" panose="02000503020000020003" pitchFamily="2" charset="0"/>
              </a:rPr>
              <a:t> Rips Filtration)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0318D1-9AF6-F246-948D-84F10A393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1490663"/>
            <a:ext cx="891540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19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90318D1-9AF6-F246-948D-84F10A393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1490663"/>
            <a:ext cx="8915400" cy="38766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7FD5FE4-FCEF-C24B-A976-B5E6AA14F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1457325"/>
            <a:ext cx="8991600" cy="3943350"/>
          </a:xfrm>
          <a:prstGeom prst="rect">
            <a:avLst/>
          </a:prstGeom>
        </p:spPr>
      </p:pic>
      <p:sp>
        <p:nvSpPr>
          <p:cNvPr id="5" name="Shape 91">
            <a:extLst>
              <a:ext uri="{FF2B5EF4-FFF2-40B4-BE49-F238E27FC236}">
                <a16:creationId xmlns:a16="http://schemas.microsoft.com/office/drawing/2014/main" id="{C7895BF3-E78E-CE4C-822B-399C46CC1994}"/>
              </a:ext>
            </a:extLst>
          </p:cNvPr>
          <p:cNvSpPr txBox="1">
            <a:spLocks/>
          </p:cNvSpPr>
          <p:nvPr/>
        </p:nvSpPr>
        <p:spPr>
          <a:xfrm>
            <a:off x="0" y="90074"/>
            <a:ext cx="6390452" cy="60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8568" tIns="68568" rIns="68568" bIns="68568" anchor="t">
            <a:normAutofit fontScale="77500" lnSpcReduction="20000"/>
          </a:bodyPr>
          <a:lstStyle>
            <a:lvl1pPr marL="0" marR="0" indent="0" algn="l" defTabSz="33175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12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sz="2709" dirty="0">
                <a:latin typeface="Avenir Book" panose="02000503020000020003" pitchFamily="2" charset="0"/>
              </a:rPr>
              <a:t>Computational Homology (</a:t>
            </a:r>
            <a:r>
              <a:rPr lang="en-US" sz="2709" dirty="0" err="1">
                <a:latin typeface="Avenir Book" panose="02000503020000020003" pitchFamily="2" charset="0"/>
              </a:rPr>
              <a:t>Vietoris</a:t>
            </a:r>
            <a:r>
              <a:rPr lang="en-US" sz="2709" dirty="0">
                <a:latin typeface="Avenir Book" panose="02000503020000020003" pitchFamily="2" charset="0"/>
              </a:rPr>
              <a:t> Rips Filtration)</a:t>
            </a:r>
          </a:p>
        </p:txBody>
      </p:sp>
    </p:spTree>
    <p:extLst>
      <p:ext uri="{BB962C8B-B14F-4D97-AF65-F5344CB8AC3E}">
        <p14:creationId xmlns:p14="http://schemas.microsoft.com/office/powerpoint/2010/main" val="30628651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90318D1-9AF6-F246-948D-84F10A393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1490663"/>
            <a:ext cx="8915400" cy="38766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7FD5FE4-FCEF-C24B-A976-B5E6AA14F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1457325"/>
            <a:ext cx="8991600" cy="3943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DB5E01-7060-774F-9AAB-D5020E509B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54619"/>
            <a:ext cx="9144000" cy="3948762"/>
          </a:xfrm>
          <a:prstGeom prst="rect">
            <a:avLst/>
          </a:prstGeom>
        </p:spPr>
      </p:pic>
      <p:sp>
        <p:nvSpPr>
          <p:cNvPr id="7" name="Shape 91">
            <a:extLst>
              <a:ext uri="{FF2B5EF4-FFF2-40B4-BE49-F238E27FC236}">
                <a16:creationId xmlns:a16="http://schemas.microsoft.com/office/drawing/2014/main" id="{9B4872EE-96FF-1A41-9E92-2FA7F5FC79D3}"/>
              </a:ext>
            </a:extLst>
          </p:cNvPr>
          <p:cNvSpPr txBox="1">
            <a:spLocks/>
          </p:cNvSpPr>
          <p:nvPr/>
        </p:nvSpPr>
        <p:spPr>
          <a:xfrm>
            <a:off x="0" y="113223"/>
            <a:ext cx="6390452" cy="60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8568" tIns="68568" rIns="68568" bIns="68568" anchor="t">
            <a:normAutofit fontScale="77500" lnSpcReduction="20000"/>
          </a:bodyPr>
          <a:lstStyle>
            <a:lvl1pPr marL="0" marR="0" indent="0" algn="l" defTabSz="33175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12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sz="2709" dirty="0">
                <a:latin typeface="Avenir Book" panose="02000503020000020003" pitchFamily="2" charset="0"/>
              </a:rPr>
              <a:t>Computational Homology (</a:t>
            </a:r>
            <a:r>
              <a:rPr lang="en-US" sz="2709" dirty="0" err="1">
                <a:latin typeface="Avenir Book" panose="02000503020000020003" pitchFamily="2" charset="0"/>
              </a:rPr>
              <a:t>Vietoris</a:t>
            </a:r>
            <a:r>
              <a:rPr lang="en-US" sz="2709" dirty="0">
                <a:latin typeface="Avenir Book" panose="02000503020000020003" pitchFamily="2" charset="0"/>
              </a:rPr>
              <a:t> Rips Filtration)</a:t>
            </a:r>
          </a:p>
        </p:txBody>
      </p:sp>
    </p:spTree>
    <p:extLst>
      <p:ext uri="{BB962C8B-B14F-4D97-AF65-F5344CB8AC3E}">
        <p14:creationId xmlns:p14="http://schemas.microsoft.com/office/powerpoint/2010/main" val="9719768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91">
            <a:extLst>
              <a:ext uri="{FF2B5EF4-FFF2-40B4-BE49-F238E27FC236}">
                <a16:creationId xmlns:a16="http://schemas.microsoft.com/office/drawing/2014/main" id="{6031D7E4-1B7A-F845-83BB-BE06C4725F24}"/>
              </a:ext>
            </a:extLst>
          </p:cNvPr>
          <p:cNvSpPr txBox="1">
            <a:spLocks/>
          </p:cNvSpPr>
          <p:nvPr/>
        </p:nvSpPr>
        <p:spPr>
          <a:xfrm>
            <a:off x="0" y="104427"/>
            <a:ext cx="6390452" cy="60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8568" tIns="68568" rIns="68568" bIns="68568" anchor="t">
            <a:normAutofit/>
          </a:bodyPr>
          <a:lstStyle>
            <a:lvl1pPr marL="0" marR="0" indent="0" algn="l" defTabSz="33175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12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sz="2709" dirty="0">
                <a:latin typeface="Avenir Book" panose="02000503020000020003" pitchFamily="2" charset="0"/>
              </a:rPr>
              <a:t>Computational Homology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0318D1-9AF6-F246-948D-84F10A393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1490663"/>
            <a:ext cx="8915400" cy="38766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7FD5FE4-FCEF-C24B-A976-B5E6AA14F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1457325"/>
            <a:ext cx="8991600" cy="3943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DB5E01-7060-774F-9AAB-D5020E509B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54619"/>
            <a:ext cx="9144000" cy="39487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D91413-0025-8340-AFE1-EBD83E4032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515359"/>
            <a:ext cx="914400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551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91">
            <a:extLst>
              <a:ext uri="{FF2B5EF4-FFF2-40B4-BE49-F238E27FC236}">
                <a16:creationId xmlns:a16="http://schemas.microsoft.com/office/drawing/2014/main" id="{6031D7E4-1B7A-F845-83BB-BE06C4725F24}"/>
              </a:ext>
            </a:extLst>
          </p:cNvPr>
          <p:cNvSpPr txBox="1">
            <a:spLocks/>
          </p:cNvSpPr>
          <p:nvPr/>
        </p:nvSpPr>
        <p:spPr>
          <a:xfrm>
            <a:off x="0" y="90956"/>
            <a:ext cx="6390452" cy="60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8568" tIns="68568" rIns="68568" bIns="68568" anchor="t">
            <a:normAutofit/>
          </a:bodyPr>
          <a:lstStyle>
            <a:lvl1pPr marL="0" marR="0" indent="0" algn="l" defTabSz="33175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12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sz="2709" dirty="0">
                <a:latin typeface="Avenir Book" panose="02000503020000020003" pitchFamily="2" charset="0"/>
              </a:rPr>
              <a:t>Computational Homology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0318D1-9AF6-F246-948D-84F10A393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1490663"/>
            <a:ext cx="8915400" cy="38766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7FD5FE4-FCEF-C24B-A976-B5E6AA14F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1457325"/>
            <a:ext cx="8991600" cy="3943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DB5E01-7060-774F-9AAB-D5020E509B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54619"/>
            <a:ext cx="9144000" cy="39487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D91413-0025-8340-AFE1-EBD83E4032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515359"/>
            <a:ext cx="9144000" cy="3943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481A6-4090-F041-ADB2-0391610B13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515894"/>
            <a:ext cx="9144000" cy="394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6879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91">
            <a:extLst>
              <a:ext uri="{FF2B5EF4-FFF2-40B4-BE49-F238E27FC236}">
                <a16:creationId xmlns:a16="http://schemas.microsoft.com/office/drawing/2014/main" id="{6031D7E4-1B7A-F845-83BB-BE06C4725F2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6390452" cy="60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8568" tIns="68568" rIns="68568" bIns="68568" anchor="t">
            <a:normAutofit/>
          </a:bodyPr>
          <a:lstStyle>
            <a:lvl1pPr marL="0" marR="0" indent="0" algn="l" defTabSz="33175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12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sz="2709" dirty="0">
                <a:latin typeface="Avenir Book" panose="02000503020000020003" pitchFamily="2" charset="0"/>
              </a:rPr>
              <a:t>Computational Homology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0318D1-9AF6-F246-948D-84F10A393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1490663"/>
            <a:ext cx="8915400" cy="38766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7FD5FE4-FCEF-C24B-A976-B5E6AA14F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1457325"/>
            <a:ext cx="8991600" cy="3943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DB5E01-7060-774F-9AAB-D5020E509B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54619"/>
            <a:ext cx="9144000" cy="39487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D91413-0025-8340-AFE1-EBD83E4032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515359"/>
            <a:ext cx="9144000" cy="3943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481A6-4090-F041-ADB2-0391610B13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515894"/>
            <a:ext cx="9144000" cy="38262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1148CE-FDEA-DB47-95E1-5FBD3BD88A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492409"/>
            <a:ext cx="9144000" cy="39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482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36BC61-A872-C041-A018-5B23BCEA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14" y="2458839"/>
            <a:ext cx="8863292" cy="2842366"/>
          </a:xfrm>
          <a:prstGeom prst="rect">
            <a:avLst/>
          </a:prstGeom>
        </p:spPr>
      </p:pic>
      <p:sp>
        <p:nvSpPr>
          <p:cNvPr id="3" name="Shape 91">
            <a:extLst>
              <a:ext uri="{FF2B5EF4-FFF2-40B4-BE49-F238E27FC236}">
                <a16:creationId xmlns:a16="http://schemas.microsoft.com/office/drawing/2014/main" id="{B768CB05-6754-E34D-ABC3-529663F9D27D}"/>
              </a:ext>
            </a:extLst>
          </p:cNvPr>
          <p:cNvSpPr txBox="1">
            <a:spLocks/>
          </p:cNvSpPr>
          <p:nvPr/>
        </p:nvSpPr>
        <p:spPr>
          <a:xfrm>
            <a:off x="0" y="120033"/>
            <a:ext cx="6390452" cy="60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8568" tIns="68568" rIns="68568" bIns="68568" anchor="t">
            <a:normAutofit/>
          </a:bodyPr>
          <a:lstStyle>
            <a:lvl1pPr marL="0" marR="0" indent="0" algn="l" defTabSz="33175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12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sz="2709" dirty="0">
                <a:latin typeface="Avenir Book" panose="02000503020000020003" pitchFamily="2" charset="0"/>
              </a:rPr>
              <a:t>Vertex Value Filtration</a:t>
            </a:r>
          </a:p>
        </p:txBody>
      </p:sp>
    </p:spTree>
    <p:extLst>
      <p:ext uri="{BB962C8B-B14F-4D97-AF65-F5344CB8AC3E}">
        <p14:creationId xmlns:p14="http://schemas.microsoft.com/office/powerpoint/2010/main" val="8532559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29"/>
          <p:cNvSpPr/>
          <p:nvPr/>
        </p:nvSpPr>
        <p:spPr>
          <a:xfrm>
            <a:off x="0" y="857250"/>
            <a:ext cx="9144000" cy="9246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96" name="Google Shape;696;p29"/>
          <p:cNvSpPr txBox="1"/>
          <p:nvPr/>
        </p:nvSpPr>
        <p:spPr>
          <a:xfrm>
            <a:off x="81375" y="919350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Quantifying the topological features of the J&amp;R sampled trajectories using computational topology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7" name="Google Shape;697;p29"/>
          <p:cNvSpPr txBox="1">
            <a:spLocks noGrp="1"/>
          </p:cNvSpPr>
          <p:nvPr>
            <p:ph type="sldNum" idx="12"/>
          </p:nvPr>
        </p:nvSpPr>
        <p:spPr>
          <a:xfrm>
            <a:off x="4297650" y="5759250"/>
            <a:ext cx="548700" cy="241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38</a:t>
            </a:fld>
            <a:endParaRPr/>
          </a:p>
        </p:txBody>
      </p:sp>
      <p:grpSp>
        <p:nvGrpSpPr>
          <p:cNvPr id="698" name="Google Shape;698;p29"/>
          <p:cNvGrpSpPr/>
          <p:nvPr/>
        </p:nvGrpSpPr>
        <p:grpSpPr>
          <a:xfrm>
            <a:off x="5319425" y="2282025"/>
            <a:ext cx="1970850" cy="1895650"/>
            <a:chOff x="5563550" y="1534650"/>
            <a:chExt cx="1970850" cy="1895650"/>
          </a:xfrm>
        </p:grpSpPr>
        <p:sp>
          <p:nvSpPr>
            <p:cNvPr id="699" name="Google Shape;699;p29"/>
            <p:cNvSpPr/>
            <p:nvPr/>
          </p:nvSpPr>
          <p:spPr>
            <a:xfrm>
              <a:off x="6938575" y="190605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7210350" y="2249525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6805375" y="2280325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6577850" y="268105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6217625" y="190515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5759725" y="2116325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6084425" y="271435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6193850" y="309735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6938575" y="282805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7401200" y="183075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5563550" y="282805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6605300" y="1652775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6770900" y="329710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712" name="Google Shape;712;p29"/>
            <p:cNvCxnSpPr>
              <a:endCxn id="699" idx="6"/>
            </p:cNvCxnSpPr>
            <p:nvPr/>
          </p:nvCxnSpPr>
          <p:spPr>
            <a:xfrm flipH="1">
              <a:off x="7071775" y="1897650"/>
              <a:ext cx="330000" cy="75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29"/>
            <p:cNvCxnSpPr>
              <a:stCxn id="708" idx="4"/>
              <a:endCxn id="700" idx="7"/>
            </p:cNvCxnSpPr>
            <p:nvPr/>
          </p:nvCxnSpPr>
          <p:spPr>
            <a:xfrm flipH="1">
              <a:off x="7324100" y="1963950"/>
              <a:ext cx="143700" cy="305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29"/>
            <p:cNvCxnSpPr>
              <a:stCxn id="701" idx="6"/>
              <a:endCxn id="700" idx="2"/>
            </p:cNvCxnSpPr>
            <p:nvPr/>
          </p:nvCxnSpPr>
          <p:spPr>
            <a:xfrm rot="10800000" flipH="1">
              <a:off x="6938575" y="2316025"/>
              <a:ext cx="271800" cy="30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29"/>
            <p:cNvCxnSpPr>
              <a:stCxn id="699" idx="4"/>
              <a:endCxn id="701" idx="0"/>
            </p:cNvCxnSpPr>
            <p:nvPr/>
          </p:nvCxnSpPr>
          <p:spPr>
            <a:xfrm flipH="1">
              <a:off x="6871975" y="2039250"/>
              <a:ext cx="133200" cy="241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6" name="Google Shape;716;p29"/>
            <p:cNvCxnSpPr>
              <a:stCxn id="699" idx="1"/>
              <a:endCxn id="710" idx="5"/>
            </p:cNvCxnSpPr>
            <p:nvPr/>
          </p:nvCxnSpPr>
          <p:spPr>
            <a:xfrm rot="10800000">
              <a:off x="6718982" y="1766557"/>
              <a:ext cx="239100" cy="15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7" name="Google Shape;717;p29"/>
            <p:cNvCxnSpPr>
              <a:stCxn id="702" idx="0"/>
              <a:endCxn id="701" idx="3"/>
            </p:cNvCxnSpPr>
            <p:nvPr/>
          </p:nvCxnSpPr>
          <p:spPr>
            <a:xfrm rot="10800000" flipH="1">
              <a:off x="6644450" y="2393950"/>
              <a:ext cx="180300" cy="28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29"/>
            <p:cNvCxnSpPr>
              <a:stCxn id="707" idx="0"/>
              <a:endCxn id="701" idx="5"/>
            </p:cNvCxnSpPr>
            <p:nvPr/>
          </p:nvCxnSpPr>
          <p:spPr>
            <a:xfrm rot="10800000">
              <a:off x="6919075" y="2393950"/>
              <a:ext cx="86100" cy="434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29"/>
            <p:cNvCxnSpPr>
              <a:stCxn id="711" idx="0"/>
              <a:endCxn id="707" idx="4"/>
            </p:cNvCxnSpPr>
            <p:nvPr/>
          </p:nvCxnSpPr>
          <p:spPr>
            <a:xfrm rot="10800000" flipH="1">
              <a:off x="6837500" y="2961400"/>
              <a:ext cx="167700" cy="335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0" name="Google Shape;720;p29"/>
            <p:cNvCxnSpPr>
              <a:stCxn id="706" idx="5"/>
              <a:endCxn id="711" idx="2"/>
            </p:cNvCxnSpPr>
            <p:nvPr/>
          </p:nvCxnSpPr>
          <p:spPr>
            <a:xfrm>
              <a:off x="6307543" y="3211043"/>
              <a:ext cx="463500" cy="15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1" name="Google Shape;721;p29"/>
            <p:cNvCxnSpPr>
              <a:stCxn id="706" idx="7"/>
              <a:endCxn id="702" idx="3"/>
            </p:cNvCxnSpPr>
            <p:nvPr/>
          </p:nvCxnSpPr>
          <p:spPr>
            <a:xfrm rot="10800000" flipH="1">
              <a:off x="6307543" y="2794657"/>
              <a:ext cx="289800" cy="322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2" name="Google Shape;722;p29"/>
            <p:cNvCxnSpPr>
              <a:stCxn id="702" idx="5"/>
              <a:endCxn id="707" idx="2"/>
            </p:cNvCxnSpPr>
            <p:nvPr/>
          </p:nvCxnSpPr>
          <p:spPr>
            <a:xfrm>
              <a:off x="6691543" y="2794743"/>
              <a:ext cx="246900" cy="99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3" name="Google Shape;723;p29"/>
            <p:cNvCxnSpPr>
              <a:stCxn id="709" idx="5"/>
              <a:endCxn id="706" idx="2"/>
            </p:cNvCxnSpPr>
            <p:nvPr/>
          </p:nvCxnSpPr>
          <p:spPr>
            <a:xfrm>
              <a:off x="5677243" y="2941743"/>
              <a:ext cx="516600" cy="222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4" name="Google Shape;724;p29"/>
            <p:cNvCxnSpPr>
              <a:stCxn id="709" idx="7"/>
              <a:endCxn id="705" idx="2"/>
            </p:cNvCxnSpPr>
            <p:nvPr/>
          </p:nvCxnSpPr>
          <p:spPr>
            <a:xfrm rot="10800000" flipH="1">
              <a:off x="5677243" y="2780957"/>
              <a:ext cx="407100" cy="66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" name="Google Shape;725;p29"/>
            <p:cNvCxnSpPr>
              <a:stCxn id="705" idx="6"/>
              <a:endCxn id="702" idx="2"/>
            </p:cNvCxnSpPr>
            <p:nvPr/>
          </p:nvCxnSpPr>
          <p:spPr>
            <a:xfrm rot="10800000" flipH="1">
              <a:off x="6217625" y="2747650"/>
              <a:ext cx="360300" cy="33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6" name="Google Shape;726;p29"/>
            <p:cNvCxnSpPr>
              <a:stCxn id="704" idx="5"/>
              <a:endCxn id="705" idx="0"/>
            </p:cNvCxnSpPr>
            <p:nvPr/>
          </p:nvCxnSpPr>
          <p:spPr>
            <a:xfrm>
              <a:off x="5873418" y="2230018"/>
              <a:ext cx="277500" cy="484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7" name="Google Shape;727;p29"/>
            <p:cNvCxnSpPr>
              <a:stCxn id="704" idx="7"/>
              <a:endCxn id="703" idx="3"/>
            </p:cNvCxnSpPr>
            <p:nvPr/>
          </p:nvCxnSpPr>
          <p:spPr>
            <a:xfrm rot="10800000" flipH="1">
              <a:off x="5873418" y="2018832"/>
              <a:ext cx="363600" cy="117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29"/>
            <p:cNvCxnSpPr>
              <a:stCxn id="703" idx="7"/>
              <a:endCxn id="710" idx="2"/>
            </p:cNvCxnSpPr>
            <p:nvPr/>
          </p:nvCxnSpPr>
          <p:spPr>
            <a:xfrm rot="10800000" flipH="1">
              <a:off x="6331318" y="1719457"/>
              <a:ext cx="273900" cy="205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29" name="Google Shape;729;p29"/>
            <p:cNvSpPr/>
            <p:nvPr/>
          </p:nvSpPr>
          <p:spPr>
            <a:xfrm>
              <a:off x="5814200" y="1534650"/>
              <a:ext cx="133200" cy="133200"/>
            </a:xfrm>
            <a:prstGeom prst="ellipse">
              <a:avLst/>
            </a:prstGeom>
            <a:solidFill>
              <a:srgbClr val="134F5C"/>
            </a:solidFill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730" name="Google Shape;730;p29"/>
            <p:cNvCxnSpPr>
              <a:stCxn id="704" idx="0"/>
              <a:endCxn id="729" idx="3"/>
            </p:cNvCxnSpPr>
            <p:nvPr/>
          </p:nvCxnSpPr>
          <p:spPr>
            <a:xfrm rot="10800000" flipH="1">
              <a:off x="5826325" y="1648325"/>
              <a:ext cx="7500" cy="46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1" name="Google Shape;731;p29"/>
            <p:cNvCxnSpPr>
              <a:stCxn id="703" idx="1"/>
              <a:endCxn id="729" idx="6"/>
            </p:cNvCxnSpPr>
            <p:nvPr/>
          </p:nvCxnSpPr>
          <p:spPr>
            <a:xfrm rot="10800000">
              <a:off x="5947332" y="1601257"/>
              <a:ext cx="289800" cy="32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32" name="Google Shape;732;p29"/>
          <p:cNvGrpSpPr/>
          <p:nvPr/>
        </p:nvGrpSpPr>
        <p:grpSpPr>
          <a:xfrm>
            <a:off x="5319425" y="2282025"/>
            <a:ext cx="1970850" cy="1895650"/>
            <a:chOff x="5563550" y="1534650"/>
            <a:chExt cx="1970850" cy="1895650"/>
          </a:xfrm>
        </p:grpSpPr>
        <p:sp>
          <p:nvSpPr>
            <p:cNvPr id="733" name="Google Shape;733;p29"/>
            <p:cNvSpPr/>
            <p:nvPr/>
          </p:nvSpPr>
          <p:spPr>
            <a:xfrm>
              <a:off x="6938575" y="19060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4" name="Google Shape;734;p29"/>
            <p:cNvSpPr/>
            <p:nvPr/>
          </p:nvSpPr>
          <p:spPr>
            <a:xfrm>
              <a:off x="7210350" y="2249525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5" name="Google Shape;735;p29"/>
            <p:cNvSpPr/>
            <p:nvPr/>
          </p:nvSpPr>
          <p:spPr>
            <a:xfrm>
              <a:off x="6805375" y="2280325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6" name="Google Shape;736;p29"/>
            <p:cNvSpPr/>
            <p:nvPr/>
          </p:nvSpPr>
          <p:spPr>
            <a:xfrm>
              <a:off x="6577850" y="2681050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7" name="Google Shape;737;p29"/>
            <p:cNvSpPr/>
            <p:nvPr/>
          </p:nvSpPr>
          <p:spPr>
            <a:xfrm>
              <a:off x="6217625" y="19051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8" name="Google Shape;738;p29"/>
            <p:cNvSpPr/>
            <p:nvPr/>
          </p:nvSpPr>
          <p:spPr>
            <a:xfrm>
              <a:off x="5759725" y="2116325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9" name="Google Shape;739;p29"/>
            <p:cNvSpPr/>
            <p:nvPr/>
          </p:nvSpPr>
          <p:spPr>
            <a:xfrm>
              <a:off x="6084425" y="2714350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0" name="Google Shape;740;p29"/>
            <p:cNvSpPr/>
            <p:nvPr/>
          </p:nvSpPr>
          <p:spPr>
            <a:xfrm>
              <a:off x="6193850" y="30973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1" name="Google Shape;741;p29"/>
            <p:cNvSpPr/>
            <p:nvPr/>
          </p:nvSpPr>
          <p:spPr>
            <a:xfrm>
              <a:off x="6938575" y="28280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2" name="Google Shape;742;p29"/>
            <p:cNvSpPr/>
            <p:nvPr/>
          </p:nvSpPr>
          <p:spPr>
            <a:xfrm>
              <a:off x="7401200" y="1830750"/>
              <a:ext cx="133200" cy="1332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3" name="Google Shape;743;p29"/>
            <p:cNvSpPr/>
            <p:nvPr/>
          </p:nvSpPr>
          <p:spPr>
            <a:xfrm>
              <a:off x="5563550" y="28280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4" name="Google Shape;744;p29"/>
            <p:cNvSpPr/>
            <p:nvPr/>
          </p:nvSpPr>
          <p:spPr>
            <a:xfrm>
              <a:off x="6605300" y="1652775"/>
              <a:ext cx="133200" cy="1332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5" name="Google Shape;745;p29"/>
            <p:cNvSpPr/>
            <p:nvPr/>
          </p:nvSpPr>
          <p:spPr>
            <a:xfrm>
              <a:off x="6770900" y="3297100"/>
              <a:ext cx="133200" cy="1332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746" name="Google Shape;746;p29"/>
            <p:cNvCxnSpPr>
              <a:endCxn id="733" idx="6"/>
            </p:cNvCxnSpPr>
            <p:nvPr/>
          </p:nvCxnSpPr>
          <p:spPr>
            <a:xfrm flipH="1">
              <a:off x="7071775" y="1897650"/>
              <a:ext cx="330000" cy="750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7" name="Google Shape;747;p29"/>
            <p:cNvCxnSpPr>
              <a:stCxn id="742" idx="4"/>
              <a:endCxn id="734" idx="7"/>
            </p:cNvCxnSpPr>
            <p:nvPr/>
          </p:nvCxnSpPr>
          <p:spPr>
            <a:xfrm flipH="1">
              <a:off x="7324100" y="1963950"/>
              <a:ext cx="143700" cy="3051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29"/>
            <p:cNvCxnSpPr>
              <a:stCxn id="735" idx="6"/>
              <a:endCxn id="734" idx="2"/>
            </p:cNvCxnSpPr>
            <p:nvPr/>
          </p:nvCxnSpPr>
          <p:spPr>
            <a:xfrm rot="10800000" flipH="1">
              <a:off x="6938575" y="2316025"/>
              <a:ext cx="271800" cy="309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29"/>
            <p:cNvCxnSpPr>
              <a:stCxn id="733" idx="4"/>
              <a:endCxn id="735" idx="0"/>
            </p:cNvCxnSpPr>
            <p:nvPr/>
          </p:nvCxnSpPr>
          <p:spPr>
            <a:xfrm flipH="1">
              <a:off x="6871975" y="2039250"/>
              <a:ext cx="133200" cy="2412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0" name="Google Shape;750;p29"/>
            <p:cNvCxnSpPr>
              <a:stCxn id="733" idx="1"/>
              <a:endCxn id="744" idx="5"/>
            </p:cNvCxnSpPr>
            <p:nvPr/>
          </p:nvCxnSpPr>
          <p:spPr>
            <a:xfrm rot="10800000">
              <a:off x="6718982" y="1766557"/>
              <a:ext cx="239100" cy="1590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1" name="Google Shape;751;p29"/>
            <p:cNvCxnSpPr>
              <a:stCxn id="736" idx="0"/>
              <a:endCxn id="735" idx="3"/>
            </p:cNvCxnSpPr>
            <p:nvPr/>
          </p:nvCxnSpPr>
          <p:spPr>
            <a:xfrm rot="10800000" flipH="1">
              <a:off x="6644450" y="2393950"/>
              <a:ext cx="180300" cy="287100"/>
            </a:xfrm>
            <a:prstGeom prst="straightConnector1">
              <a:avLst/>
            </a:prstGeom>
            <a:noFill/>
            <a:ln w="9525" cap="flat" cmpd="sng">
              <a:solidFill>
                <a:srgbClr val="351C7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29"/>
            <p:cNvCxnSpPr>
              <a:stCxn id="741" idx="0"/>
              <a:endCxn id="735" idx="5"/>
            </p:cNvCxnSpPr>
            <p:nvPr/>
          </p:nvCxnSpPr>
          <p:spPr>
            <a:xfrm rot="10800000">
              <a:off x="6919075" y="2393950"/>
              <a:ext cx="86100" cy="4341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29"/>
            <p:cNvCxnSpPr>
              <a:stCxn id="745" idx="0"/>
              <a:endCxn id="741" idx="4"/>
            </p:cNvCxnSpPr>
            <p:nvPr/>
          </p:nvCxnSpPr>
          <p:spPr>
            <a:xfrm rot="10800000" flipH="1">
              <a:off x="6837500" y="2961400"/>
              <a:ext cx="167700" cy="3357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4" name="Google Shape;754;p29"/>
            <p:cNvCxnSpPr>
              <a:stCxn id="740" idx="5"/>
              <a:endCxn id="745" idx="2"/>
            </p:cNvCxnSpPr>
            <p:nvPr/>
          </p:nvCxnSpPr>
          <p:spPr>
            <a:xfrm>
              <a:off x="6307543" y="3211043"/>
              <a:ext cx="463500" cy="1527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5" name="Google Shape;755;p29"/>
            <p:cNvCxnSpPr>
              <a:stCxn id="740" idx="7"/>
              <a:endCxn id="736" idx="3"/>
            </p:cNvCxnSpPr>
            <p:nvPr/>
          </p:nvCxnSpPr>
          <p:spPr>
            <a:xfrm rot="10800000" flipH="1">
              <a:off x="6307543" y="2794657"/>
              <a:ext cx="289800" cy="3222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6" name="Google Shape;756;p29"/>
            <p:cNvCxnSpPr>
              <a:stCxn id="736" idx="5"/>
              <a:endCxn id="741" idx="2"/>
            </p:cNvCxnSpPr>
            <p:nvPr/>
          </p:nvCxnSpPr>
          <p:spPr>
            <a:xfrm>
              <a:off x="6691543" y="2794743"/>
              <a:ext cx="246900" cy="999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7" name="Google Shape;757;p29"/>
            <p:cNvCxnSpPr>
              <a:stCxn id="743" idx="5"/>
              <a:endCxn id="740" idx="2"/>
            </p:cNvCxnSpPr>
            <p:nvPr/>
          </p:nvCxnSpPr>
          <p:spPr>
            <a:xfrm>
              <a:off x="5677243" y="2941743"/>
              <a:ext cx="516600" cy="2223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8" name="Google Shape;758;p29"/>
            <p:cNvCxnSpPr>
              <a:stCxn id="743" idx="7"/>
              <a:endCxn id="739" idx="2"/>
            </p:cNvCxnSpPr>
            <p:nvPr/>
          </p:nvCxnSpPr>
          <p:spPr>
            <a:xfrm rot="10800000" flipH="1">
              <a:off x="5677243" y="2780957"/>
              <a:ext cx="407100" cy="666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9" name="Google Shape;759;p29"/>
            <p:cNvCxnSpPr>
              <a:stCxn id="739" idx="6"/>
              <a:endCxn id="736" idx="2"/>
            </p:cNvCxnSpPr>
            <p:nvPr/>
          </p:nvCxnSpPr>
          <p:spPr>
            <a:xfrm rot="10800000" flipH="1">
              <a:off x="6217625" y="2747650"/>
              <a:ext cx="360300" cy="33300"/>
            </a:xfrm>
            <a:prstGeom prst="straightConnector1">
              <a:avLst/>
            </a:prstGeom>
            <a:noFill/>
            <a:ln w="9525" cap="flat" cmpd="sng">
              <a:solidFill>
                <a:srgbClr val="351C7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0" name="Google Shape;760;p29"/>
            <p:cNvCxnSpPr>
              <a:stCxn id="738" idx="5"/>
              <a:endCxn id="739" idx="0"/>
            </p:cNvCxnSpPr>
            <p:nvPr/>
          </p:nvCxnSpPr>
          <p:spPr>
            <a:xfrm>
              <a:off x="5873418" y="2230018"/>
              <a:ext cx="277500" cy="4842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1" name="Google Shape;761;p29"/>
            <p:cNvCxnSpPr>
              <a:stCxn id="738" idx="7"/>
              <a:endCxn id="737" idx="3"/>
            </p:cNvCxnSpPr>
            <p:nvPr/>
          </p:nvCxnSpPr>
          <p:spPr>
            <a:xfrm rot="10800000" flipH="1">
              <a:off x="5873418" y="2018832"/>
              <a:ext cx="363600" cy="1170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2" name="Google Shape;762;p29"/>
            <p:cNvCxnSpPr>
              <a:stCxn id="737" idx="7"/>
              <a:endCxn id="744" idx="2"/>
            </p:cNvCxnSpPr>
            <p:nvPr/>
          </p:nvCxnSpPr>
          <p:spPr>
            <a:xfrm rot="10800000" flipH="1">
              <a:off x="6331318" y="1719457"/>
              <a:ext cx="273900" cy="2052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3" name="Google Shape;763;p29"/>
            <p:cNvSpPr/>
            <p:nvPr/>
          </p:nvSpPr>
          <p:spPr>
            <a:xfrm>
              <a:off x="5814200" y="1534650"/>
              <a:ext cx="133200" cy="1332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764" name="Google Shape;764;p29"/>
            <p:cNvCxnSpPr>
              <a:stCxn id="738" idx="0"/>
              <a:endCxn id="763" idx="3"/>
            </p:cNvCxnSpPr>
            <p:nvPr/>
          </p:nvCxnSpPr>
          <p:spPr>
            <a:xfrm rot="10800000" flipH="1">
              <a:off x="5826325" y="1648325"/>
              <a:ext cx="7500" cy="4680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" name="Google Shape;765;p29"/>
            <p:cNvCxnSpPr>
              <a:stCxn id="737" idx="1"/>
              <a:endCxn id="763" idx="6"/>
            </p:cNvCxnSpPr>
            <p:nvPr/>
          </p:nvCxnSpPr>
          <p:spPr>
            <a:xfrm rot="10800000">
              <a:off x="5947332" y="1601257"/>
              <a:ext cx="289800" cy="3234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66" name="Google Shape;766;p29"/>
          <p:cNvGrpSpPr/>
          <p:nvPr/>
        </p:nvGrpSpPr>
        <p:grpSpPr>
          <a:xfrm>
            <a:off x="8220626" y="1892189"/>
            <a:ext cx="849401" cy="3073625"/>
            <a:chOff x="8220625" y="1034938"/>
            <a:chExt cx="849401" cy="3073625"/>
          </a:xfrm>
        </p:grpSpPr>
        <p:pic>
          <p:nvPicPr>
            <p:cNvPr id="767" name="Google Shape;767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88500" y="2440425"/>
              <a:ext cx="481526" cy="262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8" name="Google Shape;768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6831087" y="2424475"/>
              <a:ext cx="3073625" cy="2945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69" name="Google Shape;769;p29"/>
          <p:cNvSpPr/>
          <p:nvPr/>
        </p:nvSpPr>
        <p:spPr>
          <a:xfrm>
            <a:off x="5319350" y="2296250"/>
            <a:ext cx="1971000" cy="189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770" name="Google Shape;770;p29"/>
          <p:cNvGrpSpPr/>
          <p:nvPr/>
        </p:nvGrpSpPr>
        <p:grpSpPr>
          <a:xfrm>
            <a:off x="5319450" y="2282025"/>
            <a:ext cx="1970850" cy="1895650"/>
            <a:chOff x="5563550" y="1534650"/>
            <a:chExt cx="1970850" cy="1895650"/>
          </a:xfrm>
        </p:grpSpPr>
        <p:sp>
          <p:nvSpPr>
            <p:cNvPr id="771" name="Google Shape;771;p29"/>
            <p:cNvSpPr/>
            <p:nvPr/>
          </p:nvSpPr>
          <p:spPr>
            <a:xfrm>
              <a:off x="6938575" y="190605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7210350" y="2249525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6805375" y="2280325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6577850" y="2681050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6217625" y="190515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5759725" y="2116325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6084425" y="2714350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6193850" y="309735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6938575" y="282805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7401200" y="183075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5563550" y="282805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6605300" y="1652775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6770900" y="329710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784" name="Google Shape;784;p29"/>
            <p:cNvCxnSpPr>
              <a:stCxn id="774" idx="0"/>
              <a:endCxn id="773" idx="3"/>
            </p:cNvCxnSpPr>
            <p:nvPr/>
          </p:nvCxnSpPr>
          <p:spPr>
            <a:xfrm rot="10800000" flipH="1">
              <a:off x="6644450" y="2393950"/>
              <a:ext cx="180300" cy="287100"/>
            </a:xfrm>
            <a:prstGeom prst="straightConnector1">
              <a:avLst/>
            </a:prstGeom>
            <a:noFill/>
            <a:ln w="9525" cap="flat" cmpd="sng">
              <a:solidFill>
                <a:srgbClr val="351C7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5" name="Google Shape;785;p29"/>
            <p:cNvCxnSpPr>
              <a:stCxn id="777" idx="6"/>
              <a:endCxn id="774" idx="2"/>
            </p:cNvCxnSpPr>
            <p:nvPr/>
          </p:nvCxnSpPr>
          <p:spPr>
            <a:xfrm rot="10800000" flipH="1">
              <a:off x="6217625" y="2747650"/>
              <a:ext cx="360300" cy="33300"/>
            </a:xfrm>
            <a:prstGeom prst="straightConnector1">
              <a:avLst/>
            </a:prstGeom>
            <a:noFill/>
            <a:ln w="9525" cap="flat" cmpd="sng">
              <a:solidFill>
                <a:srgbClr val="351C7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86" name="Google Shape;786;p29"/>
            <p:cNvSpPr/>
            <p:nvPr/>
          </p:nvSpPr>
          <p:spPr>
            <a:xfrm>
              <a:off x="5814200" y="153465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87" name="Google Shape;787;p29"/>
          <p:cNvGrpSpPr/>
          <p:nvPr/>
        </p:nvGrpSpPr>
        <p:grpSpPr>
          <a:xfrm>
            <a:off x="5319425" y="2282013"/>
            <a:ext cx="1970850" cy="1895650"/>
            <a:chOff x="5563550" y="1534650"/>
            <a:chExt cx="1970850" cy="1895650"/>
          </a:xfrm>
        </p:grpSpPr>
        <p:sp>
          <p:nvSpPr>
            <p:cNvPr id="788" name="Google Shape;788;p29"/>
            <p:cNvSpPr/>
            <p:nvPr/>
          </p:nvSpPr>
          <p:spPr>
            <a:xfrm>
              <a:off x="6938575" y="19060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7210350" y="2249525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6805375" y="2280325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6577850" y="2681050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6217625" y="19051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5759725" y="2116325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6084425" y="2714350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6193850" y="30973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6938575" y="28280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7401200" y="183075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8" name="Google Shape;798;p29"/>
            <p:cNvSpPr/>
            <p:nvPr/>
          </p:nvSpPr>
          <p:spPr>
            <a:xfrm>
              <a:off x="5563550" y="28280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6605300" y="1652775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6770900" y="329710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801" name="Google Shape;801;p29"/>
            <p:cNvCxnSpPr>
              <a:stCxn id="790" idx="6"/>
              <a:endCxn id="789" idx="2"/>
            </p:cNvCxnSpPr>
            <p:nvPr/>
          </p:nvCxnSpPr>
          <p:spPr>
            <a:xfrm rot="10800000" flipH="1">
              <a:off x="6938575" y="2316025"/>
              <a:ext cx="271800" cy="309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2" name="Google Shape;802;p29"/>
            <p:cNvCxnSpPr>
              <a:stCxn id="788" idx="4"/>
              <a:endCxn id="790" idx="0"/>
            </p:cNvCxnSpPr>
            <p:nvPr/>
          </p:nvCxnSpPr>
          <p:spPr>
            <a:xfrm flipH="1">
              <a:off x="6871975" y="2039250"/>
              <a:ext cx="133200" cy="2412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3" name="Google Shape;803;p29"/>
            <p:cNvCxnSpPr>
              <a:stCxn id="791" idx="0"/>
              <a:endCxn id="790" idx="3"/>
            </p:cNvCxnSpPr>
            <p:nvPr/>
          </p:nvCxnSpPr>
          <p:spPr>
            <a:xfrm rot="10800000" flipH="1">
              <a:off x="6644450" y="2393950"/>
              <a:ext cx="180300" cy="287100"/>
            </a:xfrm>
            <a:prstGeom prst="straightConnector1">
              <a:avLst/>
            </a:prstGeom>
            <a:noFill/>
            <a:ln w="9525" cap="flat" cmpd="sng">
              <a:solidFill>
                <a:srgbClr val="351C7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4" name="Google Shape;804;p29"/>
            <p:cNvCxnSpPr>
              <a:stCxn id="796" idx="0"/>
              <a:endCxn id="790" idx="5"/>
            </p:cNvCxnSpPr>
            <p:nvPr/>
          </p:nvCxnSpPr>
          <p:spPr>
            <a:xfrm rot="10800000">
              <a:off x="6919075" y="2393950"/>
              <a:ext cx="86100" cy="4341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5" name="Google Shape;805;p29"/>
            <p:cNvCxnSpPr>
              <a:stCxn id="795" idx="7"/>
              <a:endCxn id="791" idx="3"/>
            </p:cNvCxnSpPr>
            <p:nvPr/>
          </p:nvCxnSpPr>
          <p:spPr>
            <a:xfrm rot="10800000" flipH="1">
              <a:off x="6307543" y="2794657"/>
              <a:ext cx="289800" cy="3222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6" name="Google Shape;806;p29"/>
            <p:cNvCxnSpPr>
              <a:stCxn id="791" idx="5"/>
              <a:endCxn id="796" idx="2"/>
            </p:cNvCxnSpPr>
            <p:nvPr/>
          </p:nvCxnSpPr>
          <p:spPr>
            <a:xfrm>
              <a:off x="6691543" y="2794743"/>
              <a:ext cx="246900" cy="999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7" name="Google Shape;807;p29"/>
            <p:cNvCxnSpPr>
              <a:stCxn id="798" idx="5"/>
              <a:endCxn id="795" idx="2"/>
            </p:cNvCxnSpPr>
            <p:nvPr/>
          </p:nvCxnSpPr>
          <p:spPr>
            <a:xfrm>
              <a:off x="5677243" y="2941743"/>
              <a:ext cx="516600" cy="2223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8" name="Google Shape;808;p29"/>
            <p:cNvCxnSpPr>
              <a:stCxn id="798" idx="7"/>
              <a:endCxn id="794" idx="2"/>
            </p:cNvCxnSpPr>
            <p:nvPr/>
          </p:nvCxnSpPr>
          <p:spPr>
            <a:xfrm rot="10800000" flipH="1">
              <a:off x="5677243" y="2780957"/>
              <a:ext cx="407100" cy="666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9" name="Google Shape;809;p29"/>
            <p:cNvCxnSpPr>
              <a:stCxn id="794" idx="6"/>
              <a:endCxn id="791" idx="2"/>
            </p:cNvCxnSpPr>
            <p:nvPr/>
          </p:nvCxnSpPr>
          <p:spPr>
            <a:xfrm rot="10800000" flipH="1">
              <a:off x="6217625" y="2747650"/>
              <a:ext cx="360300" cy="33300"/>
            </a:xfrm>
            <a:prstGeom prst="straightConnector1">
              <a:avLst/>
            </a:prstGeom>
            <a:noFill/>
            <a:ln w="9525" cap="flat" cmpd="sng">
              <a:solidFill>
                <a:srgbClr val="351C7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0" name="Google Shape;810;p29"/>
            <p:cNvCxnSpPr>
              <a:stCxn id="793" idx="5"/>
              <a:endCxn id="794" idx="0"/>
            </p:cNvCxnSpPr>
            <p:nvPr/>
          </p:nvCxnSpPr>
          <p:spPr>
            <a:xfrm>
              <a:off x="5873418" y="2230018"/>
              <a:ext cx="277500" cy="4842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1" name="Google Shape;811;p29"/>
            <p:cNvCxnSpPr>
              <a:stCxn id="793" idx="7"/>
              <a:endCxn id="792" idx="3"/>
            </p:cNvCxnSpPr>
            <p:nvPr/>
          </p:nvCxnSpPr>
          <p:spPr>
            <a:xfrm rot="10800000" flipH="1">
              <a:off x="5873418" y="2018832"/>
              <a:ext cx="363600" cy="1170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12" name="Google Shape;812;p29"/>
            <p:cNvSpPr/>
            <p:nvPr/>
          </p:nvSpPr>
          <p:spPr>
            <a:xfrm>
              <a:off x="5814200" y="1534650"/>
              <a:ext cx="133200" cy="13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813" name="Google Shape;813;p29"/>
          <p:cNvGrpSpPr/>
          <p:nvPr/>
        </p:nvGrpSpPr>
        <p:grpSpPr>
          <a:xfrm>
            <a:off x="5319450" y="2282025"/>
            <a:ext cx="1970850" cy="1895650"/>
            <a:chOff x="5563550" y="1534650"/>
            <a:chExt cx="1970850" cy="1895650"/>
          </a:xfrm>
        </p:grpSpPr>
        <p:sp>
          <p:nvSpPr>
            <p:cNvPr id="814" name="Google Shape;814;p29"/>
            <p:cNvSpPr/>
            <p:nvPr/>
          </p:nvSpPr>
          <p:spPr>
            <a:xfrm>
              <a:off x="6938575" y="19060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7210350" y="2249525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>
              <a:off x="6805375" y="2280325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>
              <a:off x="6577850" y="2681050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>
              <a:off x="6217625" y="19051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>
              <a:off x="5759725" y="2116325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0" name="Google Shape;820;p29"/>
            <p:cNvSpPr/>
            <p:nvPr/>
          </p:nvSpPr>
          <p:spPr>
            <a:xfrm>
              <a:off x="6084425" y="2714350"/>
              <a:ext cx="133200" cy="133200"/>
            </a:xfrm>
            <a:prstGeom prst="ellipse">
              <a:avLst/>
            </a:prstGeom>
            <a:solidFill>
              <a:srgbClr val="351C75"/>
            </a:solidFill>
            <a:ln w="9525" cap="flat" cmpd="sng">
              <a:solidFill>
                <a:srgbClr val="351C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1" name="Google Shape;821;p29"/>
            <p:cNvSpPr/>
            <p:nvPr/>
          </p:nvSpPr>
          <p:spPr>
            <a:xfrm>
              <a:off x="6193850" y="30973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6938575" y="28280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7401200" y="1830750"/>
              <a:ext cx="133200" cy="1332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>
              <a:off x="5563550" y="2828050"/>
              <a:ext cx="133200" cy="1332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>
              <a:off x="6605300" y="1652775"/>
              <a:ext cx="133200" cy="1332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>
              <a:off x="6770900" y="3297100"/>
              <a:ext cx="133200" cy="1332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827" name="Google Shape;827;p29"/>
            <p:cNvCxnSpPr>
              <a:endCxn id="814" idx="6"/>
            </p:cNvCxnSpPr>
            <p:nvPr/>
          </p:nvCxnSpPr>
          <p:spPr>
            <a:xfrm flipH="1">
              <a:off x="7071775" y="1897650"/>
              <a:ext cx="330000" cy="750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8" name="Google Shape;828;p29"/>
            <p:cNvCxnSpPr>
              <a:stCxn id="823" idx="4"/>
              <a:endCxn id="815" idx="7"/>
            </p:cNvCxnSpPr>
            <p:nvPr/>
          </p:nvCxnSpPr>
          <p:spPr>
            <a:xfrm flipH="1">
              <a:off x="7324100" y="1963950"/>
              <a:ext cx="143700" cy="3051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9" name="Google Shape;829;p29"/>
            <p:cNvCxnSpPr>
              <a:stCxn id="816" idx="6"/>
              <a:endCxn id="815" idx="2"/>
            </p:cNvCxnSpPr>
            <p:nvPr/>
          </p:nvCxnSpPr>
          <p:spPr>
            <a:xfrm rot="10800000" flipH="1">
              <a:off x="6938575" y="2316025"/>
              <a:ext cx="271800" cy="309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" name="Google Shape;830;p29"/>
            <p:cNvCxnSpPr>
              <a:stCxn id="814" idx="4"/>
              <a:endCxn id="816" idx="0"/>
            </p:cNvCxnSpPr>
            <p:nvPr/>
          </p:nvCxnSpPr>
          <p:spPr>
            <a:xfrm flipH="1">
              <a:off x="6871975" y="2039250"/>
              <a:ext cx="133200" cy="2412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1" name="Google Shape;831;p29"/>
            <p:cNvCxnSpPr>
              <a:stCxn id="814" idx="1"/>
              <a:endCxn id="825" idx="5"/>
            </p:cNvCxnSpPr>
            <p:nvPr/>
          </p:nvCxnSpPr>
          <p:spPr>
            <a:xfrm rot="10800000">
              <a:off x="6718982" y="1766557"/>
              <a:ext cx="239100" cy="1590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2" name="Google Shape;832;p29"/>
            <p:cNvCxnSpPr>
              <a:stCxn id="817" idx="0"/>
              <a:endCxn id="816" idx="3"/>
            </p:cNvCxnSpPr>
            <p:nvPr/>
          </p:nvCxnSpPr>
          <p:spPr>
            <a:xfrm rot="10800000" flipH="1">
              <a:off x="6644450" y="2393950"/>
              <a:ext cx="180300" cy="287100"/>
            </a:xfrm>
            <a:prstGeom prst="straightConnector1">
              <a:avLst/>
            </a:prstGeom>
            <a:noFill/>
            <a:ln w="9525" cap="flat" cmpd="sng">
              <a:solidFill>
                <a:srgbClr val="351C7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3" name="Google Shape;833;p29"/>
            <p:cNvCxnSpPr>
              <a:stCxn id="822" idx="0"/>
              <a:endCxn id="816" idx="5"/>
            </p:cNvCxnSpPr>
            <p:nvPr/>
          </p:nvCxnSpPr>
          <p:spPr>
            <a:xfrm rot="10800000">
              <a:off x="6919075" y="2393950"/>
              <a:ext cx="86100" cy="4341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4" name="Google Shape;834;p29"/>
            <p:cNvCxnSpPr>
              <a:stCxn id="826" idx="0"/>
              <a:endCxn id="822" idx="4"/>
            </p:cNvCxnSpPr>
            <p:nvPr/>
          </p:nvCxnSpPr>
          <p:spPr>
            <a:xfrm rot="10800000" flipH="1">
              <a:off x="6837500" y="2961400"/>
              <a:ext cx="167700" cy="3357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5" name="Google Shape;835;p29"/>
            <p:cNvCxnSpPr>
              <a:stCxn id="821" idx="5"/>
              <a:endCxn id="826" idx="2"/>
            </p:cNvCxnSpPr>
            <p:nvPr/>
          </p:nvCxnSpPr>
          <p:spPr>
            <a:xfrm>
              <a:off x="6307543" y="3211043"/>
              <a:ext cx="463500" cy="1527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6" name="Google Shape;836;p29"/>
            <p:cNvCxnSpPr>
              <a:stCxn id="821" idx="7"/>
              <a:endCxn id="817" idx="3"/>
            </p:cNvCxnSpPr>
            <p:nvPr/>
          </p:nvCxnSpPr>
          <p:spPr>
            <a:xfrm rot="10800000" flipH="1">
              <a:off x="6307543" y="2794657"/>
              <a:ext cx="289800" cy="3222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7" name="Google Shape;837;p29"/>
            <p:cNvCxnSpPr>
              <a:stCxn id="817" idx="5"/>
              <a:endCxn id="822" idx="2"/>
            </p:cNvCxnSpPr>
            <p:nvPr/>
          </p:nvCxnSpPr>
          <p:spPr>
            <a:xfrm>
              <a:off x="6691543" y="2794743"/>
              <a:ext cx="246900" cy="999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8" name="Google Shape;838;p29"/>
            <p:cNvCxnSpPr>
              <a:stCxn id="824" idx="5"/>
              <a:endCxn id="821" idx="2"/>
            </p:cNvCxnSpPr>
            <p:nvPr/>
          </p:nvCxnSpPr>
          <p:spPr>
            <a:xfrm>
              <a:off x="5677243" y="2941743"/>
              <a:ext cx="516600" cy="2223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29"/>
            <p:cNvCxnSpPr>
              <a:stCxn id="824" idx="7"/>
              <a:endCxn id="820" idx="2"/>
            </p:cNvCxnSpPr>
            <p:nvPr/>
          </p:nvCxnSpPr>
          <p:spPr>
            <a:xfrm rot="10800000" flipH="1">
              <a:off x="5677243" y="2780957"/>
              <a:ext cx="407100" cy="666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29"/>
            <p:cNvCxnSpPr>
              <a:stCxn id="820" idx="6"/>
              <a:endCxn id="817" idx="2"/>
            </p:cNvCxnSpPr>
            <p:nvPr/>
          </p:nvCxnSpPr>
          <p:spPr>
            <a:xfrm rot="10800000" flipH="1">
              <a:off x="6217625" y="2747650"/>
              <a:ext cx="360300" cy="33300"/>
            </a:xfrm>
            <a:prstGeom prst="straightConnector1">
              <a:avLst/>
            </a:prstGeom>
            <a:noFill/>
            <a:ln w="9525" cap="flat" cmpd="sng">
              <a:solidFill>
                <a:srgbClr val="351C7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1" name="Google Shape;841;p29"/>
            <p:cNvCxnSpPr>
              <a:stCxn id="819" idx="5"/>
              <a:endCxn id="820" idx="0"/>
            </p:cNvCxnSpPr>
            <p:nvPr/>
          </p:nvCxnSpPr>
          <p:spPr>
            <a:xfrm>
              <a:off x="5873418" y="2230018"/>
              <a:ext cx="277500" cy="4842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2" name="Google Shape;842;p29"/>
            <p:cNvCxnSpPr>
              <a:stCxn id="819" idx="7"/>
              <a:endCxn id="818" idx="3"/>
            </p:cNvCxnSpPr>
            <p:nvPr/>
          </p:nvCxnSpPr>
          <p:spPr>
            <a:xfrm rot="10800000" flipH="1">
              <a:off x="5873418" y="2018832"/>
              <a:ext cx="363600" cy="117000"/>
            </a:xfrm>
            <a:prstGeom prst="straightConnector1">
              <a:avLst/>
            </a:prstGeom>
            <a:noFill/>
            <a:ln w="952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3" name="Google Shape;843;p29"/>
            <p:cNvCxnSpPr>
              <a:stCxn id="818" idx="7"/>
              <a:endCxn id="825" idx="2"/>
            </p:cNvCxnSpPr>
            <p:nvPr/>
          </p:nvCxnSpPr>
          <p:spPr>
            <a:xfrm rot="10800000" flipH="1">
              <a:off x="6331318" y="1719457"/>
              <a:ext cx="273900" cy="2052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44" name="Google Shape;844;p29"/>
            <p:cNvSpPr/>
            <p:nvPr/>
          </p:nvSpPr>
          <p:spPr>
            <a:xfrm>
              <a:off x="5814200" y="1534650"/>
              <a:ext cx="133200" cy="1332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845" name="Google Shape;845;p29"/>
            <p:cNvCxnSpPr>
              <a:stCxn id="819" idx="0"/>
              <a:endCxn id="844" idx="3"/>
            </p:cNvCxnSpPr>
            <p:nvPr/>
          </p:nvCxnSpPr>
          <p:spPr>
            <a:xfrm rot="10800000" flipH="1">
              <a:off x="5826325" y="1648325"/>
              <a:ext cx="7500" cy="4680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6" name="Google Shape;846;p29"/>
            <p:cNvCxnSpPr>
              <a:stCxn id="818" idx="1"/>
              <a:endCxn id="844" idx="6"/>
            </p:cNvCxnSpPr>
            <p:nvPr/>
          </p:nvCxnSpPr>
          <p:spPr>
            <a:xfrm rot="10800000">
              <a:off x="5947332" y="1601257"/>
              <a:ext cx="289800" cy="323400"/>
            </a:xfrm>
            <a:prstGeom prst="straightConnector1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847" name="Google Shape;84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7893" y="4390268"/>
            <a:ext cx="2433920" cy="262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8" name="Google Shape;848;p29"/>
          <p:cNvGrpSpPr/>
          <p:nvPr/>
        </p:nvGrpSpPr>
        <p:grpSpPr>
          <a:xfrm>
            <a:off x="7614588" y="1892200"/>
            <a:ext cx="606048" cy="388700"/>
            <a:chOff x="7614588" y="1034950"/>
            <a:chExt cx="606048" cy="388700"/>
          </a:xfrm>
        </p:grpSpPr>
        <p:pic>
          <p:nvPicPr>
            <p:cNvPr id="849" name="Google Shape;849;p2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614588" y="1034950"/>
              <a:ext cx="328325" cy="25813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50" name="Google Shape;850;p29"/>
            <p:cNvGrpSpPr/>
            <p:nvPr/>
          </p:nvGrpSpPr>
          <p:grpSpPr>
            <a:xfrm>
              <a:off x="7993838" y="1150650"/>
              <a:ext cx="226797" cy="273000"/>
              <a:chOff x="1574000" y="1962750"/>
              <a:chExt cx="341100" cy="273000"/>
            </a:xfrm>
          </p:grpSpPr>
          <p:sp>
            <p:nvSpPr>
              <p:cNvPr id="851" name="Google Shape;851;p29"/>
              <p:cNvSpPr/>
              <p:nvPr/>
            </p:nvSpPr>
            <p:spPr>
              <a:xfrm>
                <a:off x="1574000" y="1962750"/>
                <a:ext cx="341100" cy="20100"/>
              </a:xfrm>
              <a:prstGeom prst="rect">
                <a:avLst/>
              </a:prstGeom>
              <a:solidFill>
                <a:srgbClr val="134F5C"/>
              </a:solidFill>
              <a:ln w="9525" cap="flat" cmpd="sng">
                <a:solidFill>
                  <a:srgbClr val="134F5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852" name="Google Shape;852;p29"/>
              <p:cNvSpPr/>
              <p:nvPr/>
            </p:nvSpPr>
            <p:spPr>
              <a:xfrm>
                <a:off x="1709000" y="1982850"/>
                <a:ext cx="71100" cy="252900"/>
              </a:xfrm>
              <a:prstGeom prst="downArrow">
                <a:avLst>
                  <a:gd name="adj1" fmla="val 35935"/>
                  <a:gd name="adj2" fmla="val 96976"/>
                </a:avLst>
              </a:prstGeom>
              <a:solidFill>
                <a:srgbClr val="134F5C"/>
              </a:solidFill>
              <a:ln w="9525" cap="flat" cmpd="sng">
                <a:solidFill>
                  <a:srgbClr val="134F5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853" name="Google Shape;853;p29"/>
          <p:cNvGrpSpPr/>
          <p:nvPr/>
        </p:nvGrpSpPr>
        <p:grpSpPr>
          <a:xfrm>
            <a:off x="7614588" y="3295838"/>
            <a:ext cx="606048" cy="406150"/>
            <a:chOff x="7614588" y="2438588"/>
            <a:chExt cx="606048" cy="406150"/>
          </a:xfrm>
        </p:grpSpPr>
        <p:pic>
          <p:nvPicPr>
            <p:cNvPr id="854" name="Google Shape;854;p2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614588" y="2438588"/>
              <a:ext cx="328325" cy="26633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55" name="Google Shape;855;p29"/>
            <p:cNvGrpSpPr/>
            <p:nvPr/>
          </p:nvGrpSpPr>
          <p:grpSpPr>
            <a:xfrm>
              <a:off x="7993838" y="2571738"/>
              <a:ext cx="226797" cy="273000"/>
              <a:chOff x="1574000" y="1962750"/>
              <a:chExt cx="341100" cy="273000"/>
            </a:xfrm>
          </p:grpSpPr>
          <p:sp>
            <p:nvSpPr>
              <p:cNvPr id="856" name="Google Shape;856;p29"/>
              <p:cNvSpPr/>
              <p:nvPr/>
            </p:nvSpPr>
            <p:spPr>
              <a:xfrm>
                <a:off x="1574000" y="1962750"/>
                <a:ext cx="341100" cy="20100"/>
              </a:xfrm>
              <a:prstGeom prst="rect">
                <a:avLst/>
              </a:prstGeom>
              <a:solidFill>
                <a:srgbClr val="134F5C"/>
              </a:solidFill>
              <a:ln w="9525" cap="flat" cmpd="sng">
                <a:solidFill>
                  <a:srgbClr val="134F5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857" name="Google Shape;857;p29"/>
              <p:cNvSpPr/>
              <p:nvPr/>
            </p:nvSpPr>
            <p:spPr>
              <a:xfrm>
                <a:off x="1709000" y="1982850"/>
                <a:ext cx="71100" cy="252900"/>
              </a:xfrm>
              <a:prstGeom prst="downArrow">
                <a:avLst>
                  <a:gd name="adj1" fmla="val 35935"/>
                  <a:gd name="adj2" fmla="val 96976"/>
                </a:avLst>
              </a:prstGeom>
              <a:solidFill>
                <a:srgbClr val="134F5C"/>
              </a:solidFill>
              <a:ln w="9525" cap="flat" cmpd="sng">
                <a:solidFill>
                  <a:srgbClr val="134F5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858" name="Google Shape;858;p29"/>
          <p:cNvGrpSpPr/>
          <p:nvPr/>
        </p:nvGrpSpPr>
        <p:grpSpPr>
          <a:xfrm>
            <a:off x="7614588" y="4619001"/>
            <a:ext cx="606048" cy="388525"/>
            <a:chOff x="7614588" y="3761750"/>
            <a:chExt cx="606048" cy="388525"/>
          </a:xfrm>
        </p:grpSpPr>
        <p:pic>
          <p:nvPicPr>
            <p:cNvPr id="859" name="Google Shape;859;p2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614588" y="3761750"/>
              <a:ext cx="328313" cy="2626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60" name="Google Shape;860;p29"/>
            <p:cNvGrpSpPr/>
            <p:nvPr/>
          </p:nvGrpSpPr>
          <p:grpSpPr>
            <a:xfrm>
              <a:off x="7993838" y="3877275"/>
              <a:ext cx="226797" cy="273000"/>
              <a:chOff x="1574000" y="1962750"/>
              <a:chExt cx="341100" cy="273000"/>
            </a:xfrm>
          </p:grpSpPr>
          <p:sp>
            <p:nvSpPr>
              <p:cNvPr id="861" name="Google Shape;861;p29"/>
              <p:cNvSpPr/>
              <p:nvPr/>
            </p:nvSpPr>
            <p:spPr>
              <a:xfrm>
                <a:off x="1574000" y="1962750"/>
                <a:ext cx="341100" cy="20100"/>
              </a:xfrm>
              <a:prstGeom prst="rect">
                <a:avLst/>
              </a:prstGeom>
              <a:solidFill>
                <a:srgbClr val="134F5C"/>
              </a:solidFill>
              <a:ln w="9525" cap="flat" cmpd="sng">
                <a:solidFill>
                  <a:srgbClr val="134F5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862" name="Google Shape;862;p29"/>
              <p:cNvSpPr/>
              <p:nvPr/>
            </p:nvSpPr>
            <p:spPr>
              <a:xfrm>
                <a:off x="1709000" y="1982850"/>
                <a:ext cx="71100" cy="252900"/>
              </a:xfrm>
              <a:prstGeom prst="downArrow">
                <a:avLst>
                  <a:gd name="adj1" fmla="val 35935"/>
                  <a:gd name="adj2" fmla="val 96976"/>
                </a:avLst>
              </a:prstGeom>
              <a:solidFill>
                <a:srgbClr val="134F5C"/>
              </a:solidFill>
              <a:ln w="9525" cap="flat" cmpd="sng">
                <a:solidFill>
                  <a:srgbClr val="134F5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863" name="Google Shape;863;p29"/>
          <p:cNvSpPr/>
          <p:nvPr/>
        </p:nvSpPr>
        <p:spPr>
          <a:xfrm>
            <a:off x="5087913" y="4327350"/>
            <a:ext cx="2433900" cy="388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64" name="Google Shape;864;p29"/>
          <p:cNvSpPr/>
          <p:nvPr/>
        </p:nvSpPr>
        <p:spPr>
          <a:xfrm>
            <a:off x="6865400" y="4327350"/>
            <a:ext cx="656400" cy="388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65" name="Google Shape;865;p29"/>
          <p:cNvSpPr/>
          <p:nvPr/>
        </p:nvSpPr>
        <p:spPr>
          <a:xfrm>
            <a:off x="6184775" y="4327350"/>
            <a:ext cx="1337100" cy="388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66" name="Google Shape;866;p29"/>
          <p:cNvSpPr/>
          <p:nvPr/>
        </p:nvSpPr>
        <p:spPr>
          <a:xfrm>
            <a:off x="5467175" y="4327350"/>
            <a:ext cx="2054700" cy="388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67" name="Google Shape;867;p29"/>
          <p:cNvSpPr txBox="1"/>
          <p:nvPr/>
        </p:nvSpPr>
        <p:spPr>
          <a:xfrm>
            <a:off x="31900" y="1816375"/>
            <a:ext cx="54480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6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1. Construct 20-NN graph using PHATE distances</a:t>
            </a:r>
            <a:endParaRPr sz="16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8" name="Google Shape;868;p29"/>
          <p:cNvSpPr txBox="1"/>
          <p:nvPr/>
        </p:nvSpPr>
        <p:spPr>
          <a:xfrm>
            <a:off x="31900" y="2181013"/>
            <a:ext cx="54480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6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2. Assign to each node the associated loss value</a:t>
            </a:r>
            <a:endParaRPr sz="16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9" name="Google Shape;869;p29"/>
          <p:cNvSpPr txBox="1"/>
          <p:nvPr/>
        </p:nvSpPr>
        <p:spPr>
          <a:xfrm>
            <a:off x="31900" y="2540600"/>
            <a:ext cx="54480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6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3. Create a graph filtration by increasing the loss</a:t>
            </a:r>
            <a:endParaRPr sz="1600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870" name="Google Shape;870;p29"/>
          <p:cNvGrpSpPr/>
          <p:nvPr/>
        </p:nvGrpSpPr>
        <p:grpSpPr>
          <a:xfrm>
            <a:off x="31900" y="2923525"/>
            <a:ext cx="5448000" cy="467790"/>
            <a:chOff x="31900" y="2066275"/>
            <a:chExt cx="5448000" cy="467790"/>
          </a:xfrm>
        </p:grpSpPr>
        <p:sp>
          <p:nvSpPr>
            <p:cNvPr id="871" name="Google Shape;871;p29"/>
            <p:cNvSpPr txBox="1"/>
            <p:nvPr/>
          </p:nvSpPr>
          <p:spPr>
            <a:xfrm>
              <a:off x="31900" y="2066275"/>
              <a:ext cx="5448000" cy="4677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" sz="1600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4. Compute topological features for each</a:t>
              </a:r>
              <a:endParaRPr sz="16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872" name="Google Shape;872;p29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842675" y="2150475"/>
              <a:ext cx="302212" cy="2626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73" name="Google Shape;873;p29"/>
          <p:cNvGrpSpPr/>
          <p:nvPr/>
        </p:nvGrpSpPr>
        <p:grpSpPr>
          <a:xfrm>
            <a:off x="538575" y="3295839"/>
            <a:ext cx="3424200" cy="461635"/>
            <a:chOff x="534875" y="2619938"/>
            <a:chExt cx="3424200" cy="461635"/>
          </a:xfrm>
        </p:grpSpPr>
        <p:pic>
          <p:nvPicPr>
            <p:cNvPr id="874" name="Google Shape;874;p29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34875" y="2688700"/>
              <a:ext cx="413096" cy="262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5" name="Google Shape;875;p29"/>
            <p:cNvSpPr txBox="1"/>
            <p:nvPr/>
          </p:nvSpPr>
          <p:spPr>
            <a:xfrm>
              <a:off x="947975" y="2619938"/>
              <a:ext cx="3011100" cy="461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# of connected components</a:t>
              </a:r>
              <a:endParaRPr/>
            </a:p>
          </p:txBody>
        </p:sp>
      </p:grpSp>
      <p:grpSp>
        <p:nvGrpSpPr>
          <p:cNvPr id="876" name="Google Shape;876;p29"/>
          <p:cNvGrpSpPr/>
          <p:nvPr/>
        </p:nvGrpSpPr>
        <p:grpSpPr>
          <a:xfrm>
            <a:off x="538575" y="3666026"/>
            <a:ext cx="3424200" cy="461635"/>
            <a:chOff x="534875" y="2990125"/>
            <a:chExt cx="3424200" cy="461635"/>
          </a:xfrm>
        </p:grpSpPr>
        <p:pic>
          <p:nvPicPr>
            <p:cNvPr id="877" name="Google Shape;877;p29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534875" y="3060025"/>
              <a:ext cx="413100" cy="2604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8" name="Google Shape;878;p29"/>
            <p:cNvSpPr txBox="1"/>
            <p:nvPr/>
          </p:nvSpPr>
          <p:spPr>
            <a:xfrm>
              <a:off x="947975" y="2990125"/>
              <a:ext cx="3011100" cy="461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r>
                <a:rPr lang="en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# of cycles </a:t>
              </a:r>
              <a:endParaRPr/>
            </a:p>
          </p:txBody>
        </p:sp>
      </p:grpSp>
      <p:grpSp>
        <p:nvGrpSpPr>
          <p:cNvPr id="879" name="Google Shape;879;p29"/>
          <p:cNvGrpSpPr/>
          <p:nvPr/>
        </p:nvGrpSpPr>
        <p:grpSpPr>
          <a:xfrm>
            <a:off x="125400" y="4177675"/>
            <a:ext cx="4720951" cy="1695550"/>
            <a:chOff x="125399" y="3320425"/>
            <a:chExt cx="4720951" cy="1695550"/>
          </a:xfrm>
        </p:grpSpPr>
        <p:pic>
          <p:nvPicPr>
            <p:cNvPr id="880" name="Google Shape;880;p29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125399" y="3320425"/>
              <a:ext cx="1654949" cy="16955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1" name="Google Shape;881;p29"/>
            <p:cNvSpPr txBox="1"/>
            <p:nvPr/>
          </p:nvSpPr>
          <p:spPr>
            <a:xfrm>
              <a:off x="1780350" y="3320425"/>
              <a:ext cx="3066000" cy="10340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" sz="1600" b="1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Persistence diagrams</a:t>
              </a:r>
              <a:r>
                <a:rPr lang="en" sz="1600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 keep track of (creation, death) per feature</a:t>
              </a:r>
              <a:endParaRPr sz="1600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882" name="Google Shape;882;p29"/>
          <p:cNvGrpSpPr/>
          <p:nvPr/>
        </p:nvGrpSpPr>
        <p:grpSpPr>
          <a:xfrm>
            <a:off x="1794551" y="5022000"/>
            <a:ext cx="4674173" cy="695800"/>
            <a:chOff x="1794550" y="4164750"/>
            <a:chExt cx="4674173" cy="695800"/>
          </a:xfrm>
        </p:grpSpPr>
        <p:sp>
          <p:nvSpPr>
            <p:cNvPr id="883" name="Google Shape;883;p29"/>
            <p:cNvSpPr txBox="1"/>
            <p:nvPr/>
          </p:nvSpPr>
          <p:spPr>
            <a:xfrm>
              <a:off x="1794550" y="4164750"/>
              <a:ext cx="3000000" cy="4677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" sz="1600" b="1">
                  <a:solidFill>
                    <a:srgbClr val="134F5C"/>
                  </a:solidFill>
                  <a:latin typeface="Lato"/>
                  <a:ea typeface="Lato"/>
                  <a:cs typeface="Lato"/>
                  <a:sym typeface="Lato"/>
                </a:rPr>
                <a:t>Total persistence:</a:t>
              </a:r>
              <a:endParaRPr/>
            </a:p>
          </p:txBody>
        </p:sp>
        <p:pic>
          <p:nvPicPr>
            <p:cNvPr id="884" name="Google Shape;884;p29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3560450" y="4164750"/>
              <a:ext cx="2908273" cy="6958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7581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30"/>
          <p:cNvSpPr/>
          <p:nvPr/>
        </p:nvSpPr>
        <p:spPr>
          <a:xfrm>
            <a:off x="0" y="857250"/>
            <a:ext cx="9144000" cy="9246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90" name="Google Shape;890;p30"/>
          <p:cNvSpPr txBox="1"/>
          <p:nvPr/>
        </p:nvSpPr>
        <p:spPr>
          <a:xfrm>
            <a:off x="81375" y="912925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Minima that generalize well are surrounded by low loss manifolds with less topological activity</a:t>
            </a:r>
            <a:endParaRPr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91" name="Google Shape;8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150" y="2074151"/>
            <a:ext cx="7341700" cy="3426125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892" name="Google Shape;892;p30"/>
          <p:cNvGrpSpPr/>
          <p:nvPr/>
        </p:nvGrpSpPr>
        <p:grpSpPr>
          <a:xfrm>
            <a:off x="2192150" y="3670276"/>
            <a:ext cx="3862500" cy="132025"/>
            <a:chOff x="2192150" y="2813025"/>
            <a:chExt cx="3862500" cy="132025"/>
          </a:xfrm>
        </p:grpSpPr>
        <p:sp>
          <p:nvSpPr>
            <p:cNvPr id="893" name="Google Shape;893;p30"/>
            <p:cNvSpPr/>
            <p:nvPr/>
          </p:nvSpPr>
          <p:spPr>
            <a:xfrm>
              <a:off x="2192150" y="2813050"/>
              <a:ext cx="297000" cy="132000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94" name="Google Shape;894;p30"/>
            <p:cNvSpPr/>
            <p:nvPr/>
          </p:nvSpPr>
          <p:spPr>
            <a:xfrm>
              <a:off x="4113525" y="2813025"/>
              <a:ext cx="237600" cy="132000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95" name="Google Shape;895;p30"/>
            <p:cNvSpPr/>
            <p:nvPr/>
          </p:nvSpPr>
          <p:spPr>
            <a:xfrm>
              <a:off x="5869850" y="2813025"/>
              <a:ext cx="184800" cy="132000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896" name="Google Shape;896;p30"/>
          <p:cNvSpPr/>
          <p:nvPr/>
        </p:nvSpPr>
        <p:spPr>
          <a:xfrm>
            <a:off x="6464075" y="4858800"/>
            <a:ext cx="647100" cy="237600"/>
          </a:xfrm>
          <a:prstGeom prst="ellipse">
            <a:avLst/>
          </a:prstGeom>
          <a:noFill/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97" name="Google Shape;897;p30"/>
          <p:cNvSpPr/>
          <p:nvPr/>
        </p:nvSpPr>
        <p:spPr>
          <a:xfrm>
            <a:off x="6576350" y="4660700"/>
            <a:ext cx="911100" cy="396300"/>
          </a:xfrm>
          <a:prstGeom prst="ellipse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98" name="Google Shape;898;p30"/>
          <p:cNvSpPr/>
          <p:nvPr/>
        </p:nvSpPr>
        <p:spPr>
          <a:xfrm>
            <a:off x="6681975" y="4033500"/>
            <a:ext cx="970500" cy="1062900"/>
          </a:xfrm>
          <a:prstGeom prst="ellipse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99" name="Google Shape;899;p30"/>
          <p:cNvSpPr/>
          <p:nvPr/>
        </p:nvSpPr>
        <p:spPr>
          <a:xfrm>
            <a:off x="6255350" y="2090250"/>
            <a:ext cx="1987500" cy="3393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900" name="Google Shape;900;p30"/>
          <p:cNvGrpSpPr/>
          <p:nvPr/>
        </p:nvGrpSpPr>
        <p:grpSpPr>
          <a:xfrm>
            <a:off x="2277975" y="3889900"/>
            <a:ext cx="3903400" cy="384000"/>
            <a:chOff x="2277975" y="3037525"/>
            <a:chExt cx="3903400" cy="384000"/>
          </a:xfrm>
        </p:grpSpPr>
        <p:sp>
          <p:nvSpPr>
            <p:cNvPr id="901" name="Google Shape;901;p30"/>
            <p:cNvSpPr/>
            <p:nvPr/>
          </p:nvSpPr>
          <p:spPr>
            <a:xfrm>
              <a:off x="2277975" y="3037525"/>
              <a:ext cx="435900" cy="364800"/>
            </a:xfrm>
            <a:prstGeom prst="rect">
              <a:avLst/>
            </a:prstGeom>
            <a:noFill/>
            <a:ln w="2857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4011725" y="3037525"/>
              <a:ext cx="435900" cy="384000"/>
            </a:xfrm>
            <a:prstGeom prst="rect">
              <a:avLst/>
            </a:prstGeom>
            <a:noFill/>
            <a:ln w="2857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5745475" y="3037525"/>
              <a:ext cx="435900" cy="384000"/>
            </a:xfrm>
            <a:prstGeom prst="rect">
              <a:avLst/>
            </a:prstGeom>
            <a:noFill/>
            <a:ln w="2857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904" name="Google Shape;904;p30"/>
          <p:cNvGrpSpPr/>
          <p:nvPr/>
        </p:nvGrpSpPr>
        <p:grpSpPr>
          <a:xfrm>
            <a:off x="1261176" y="3881575"/>
            <a:ext cx="3910025" cy="373050"/>
            <a:chOff x="1261175" y="3024325"/>
            <a:chExt cx="3910025" cy="373050"/>
          </a:xfrm>
        </p:grpSpPr>
        <p:sp>
          <p:nvSpPr>
            <p:cNvPr id="905" name="Google Shape;905;p30"/>
            <p:cNvSpPr/>
            <p:nvPr/>
          </p:nvSpPr>
          <p:spPr>
            <a:xfrm>
              <a:off x="1261175" y="3024325"/>
              <a:ext cx="475500" cy="363300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2996538" y="3034075"/>
              <a:ext cx="457500" cy="363300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07" name="Google Shape;907;p30"/>
            <p:cNvSpPr/>
            <p:nvPr/>
          </p:nvSpPr>
          <p:spPr>
            <a:xfrm>
              <a:off x="4719100" y="3024325"/>
              <a:ext cx="452100" cy="363300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908" name="Google Shape;908;p30"/>
          <p:cNvSpPr txBox="1">
            <a:spLocks noGrp="1"/>
          </p:cNvSpPr>
          <p:nvPr>
            <p:ph type="sldNum" idx="12"/>
          </p:nvPr>
        </p:nvSpPr>
        <p:spPr>
          <a:xfrm>
            <a:off x="4297650" y="5759250"/>
            <a:ext cx="548700" cy="241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237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B4995A-8796-354A-9963-2B0335FAE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information from landscapes</a:t>
            </a:r>
          </a:p>
        </p:txBody>
      </p:sp>
      <p:pic>
        <p:nvPicPr>
          <p:cNvPr id="3076" name="Picture 4" descr="Local minima and saddle points">
            <a:extLst>
              <a:ext uri="{FF2B5EF4-FFF2-40B4-BE49-F238E27FC236}">
                <a16:creationId xmlns:a16="http://schemas.microsoft.com/office/drawing/2014/main" id="{ED88C81B-A223-3F40-AD1A-530B5F96D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527" y="981415"/>
            <a:ext cx="6912195" cy="5397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8438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134F5C"/>
          </a:solidFill>
          <a:ln w="9525" cap="flat" cmpd="sng">
            <a:solidFill>
              <a:srgbClr val="134F5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914" name="Google Shape;914;p31"/>
          <p:cNvGrpSpPr/>
          <p:nvPr/>
        </p:nvGrpSpPr>
        <p:grpSpPr>
          <a:xfrm>
            <a:off x="3729137" y="2802018"/>
            <a:ext cx="1647218" cy="1372286"/>
            <a:chOff x="1995410" y="152400"/>
            <a:chExt cx="5457979" cy="5143499"/>
          </a:xfrm>
        </p:grpSpPr>
        <p:pic>
          <p:nvPicPr>
            <p:cNvPr id="915" name="Google Shape;915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995410" y="152400"/>
              <a:ext cx="5457979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6" name="Google Shape;916;p31"/>
            <p:cNvSpPr/>
            <p:nvPr/>
          </p:nvSpPr>
          <p:spPr>
            <a:xfrm>
              <a:off x="2059364" y="215786"/>
              <a:ext cx="706500" cy="4425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917" name="Google Shape;917;p31"/>
          <p:cNvSpPr txBox="1"/>
          <p:nvPr/>
        </p:nvSpPr>
        <p:spPr>
          <a:xfrm>
            <a:off x="3182400" y="4285651"/>
            <a:ext cx="2779200" cy="13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 geometric differences in the low loss manifolds around different minima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18" name="Google Shape;91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5847" y="2735465"/>
            <a:ext cx="1724062" cy="1505400"/>
          </a:xfrm>
          <a:prstGeom prst="rect">
            <a:avLst/>
          </a:prstGeom>
          <a:noFill/>
          <a:ln>
            <a:noFill/>
          </a:ln>
        </p:spPr>
      </p:pic>
      <p:sp>
        <p:nvSpPr>
          <p:cNvPr id="919" name="Google Shape;919;p31"/>
          <p:cNvSpPr txBox="1"/>
          <p:nvPr/>
        </p:nvSpPr>
        <p:spPr>
          <a:xfrm>
            <a:off x="6308275" y="4395651"/>
            <a:ext cx="27792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Minima that generalize well are surrounded by regions of low topological activity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0" name="Google Shape;920;p31"/>
          <p:cNvSpPr txBox="1">
            <a:spLocks noGrp="1"/>
          </p:cNvSpPr>
          <p:nvPr>
            <p:ph type="sldNum" idx="12"/>
          </p:nvPr>
        </p:nvSpPr>
        <p:spPr>
          <a:xfrm>
            <a:off x="8536302" y="5607101"/>
            <a:ext cx="548700" cy="3936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40</a:t>
            </a:fld>
            <a:endParaRPr/>
          </a:p>
        </p:txBody>
      </p:sp>
      <p:sp>
        <p:nvSpPr>
          <p:cNvPr id="921" name="Google Shape;921;p31"/>
          <p:cNvSpPr txBox="1"/>
          <p:nvPr/>
        </p:nvSpPr>
        <p:spPr>
          <a:xfrm>
            <a:off x="56525" y="4427251"/>
            <a:ext cx="27792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Holds more information about generalization and training than past methods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922" name="Google Shape;922;p31"/>
          <p:cNvGrpSpPr/>
          <p:nvPr/>
        </p:nvGrpSpPr>
        <p:grpSpPr>
          <a:xfrm rot="-5400000">
            <a:off x="731923" y="2664628"/>
            <a:ext cx="1505409" cy="1647062"/>
            <a:chOff x="72746" y="864079"/>
            <a:chExt cx="1790874" cy="1918088"/>
          </a:xfrm>
        </p:grpSpPr>
        <p:grpSp>
          <p:nvGrpSpPr>
            <p:cNvPr id="923" name="Google Shape;923;p31"/>
            <p:cNvGrpSpPr/>
            <p:nvPr/>
          </p:nvGrpSpPr>
          <p:grpSpPr>
            <a:xfrm>
              <a:off x="72746" y="864079"/>
              <a:ext cx="1790874" cy="1918088"/>
              <a:chOff x="6003801" y="1066800"/>
              <a:chExt cx="3150174" cy="4076700"/>
            </a:xfrm>
          </p:grpSpPr>
          <p:pic>
            <p:nvPicPr>
              <p:cNvPr id="924" name="Google Shape;924;p31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003801" y="1066800"/>
                <a:ext cx="3150174" cy="4076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925" name="Google Shape;925;p31"/>
              <p:cNvSpPr/>
              <p:nvPr/>
            </p:nvSpPr>
            <p:spPr>
              <a:xfrm rot="1042833">
                <a:off x="8537183" y="1383438"/>
                <a:ext cx="154662" cy="5910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26" name="Google Shape;926;p31"/>
              <p:cNvSpPr/>
              <p:nvPr/>
            </p:nvSpPr>
            <p:spPr>
              <a:xfrm rot="-629004">
                <a:off x="8244447" y="1358935"/>
                <a:ext cx="154987" cy="5889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27" name="Google Shape;927;p31"/>
              <p:cNvSpPr/>
              <p:nvPr/>
            </p:nvSpPr>
            <p:spPr>
              <a:xfrm rot="979611">
                <a:off x="7952263" y="1358949"/>
                <a:ext cx="154740" cy="59203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28" name="Google Shape;928;p31"/>
              <p:cNvSpPr/>
              <p:nvPr/>
            </p:nvSpPr>
            <p:spPr>
              <a:xfrm rot="-4194446">
                <a:off x="7533005" y="2109304"/>
                <a:ext cx="147582" cy="61386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29" name="Google Shape;929;p31"/>
              <p:cNvSpPr/>
              <p:nvPr/>
            </p:nvSpPr>
            <p:spPr>
              <a:xfrm rot="-1636045">
                <a:off x="7663350" y="1383367"/>
                <a:ext cx="153227" cy="59064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30" name="Google Shape;930;p31"/>
              <p:cNvSpPr/>
              <p:nvPr/>
            </p:nvSpPr>
            <p:spPr>
              <a:xfrm rot="-3868312">
                <a:off x="7498435" y="1598145"/>
                <a:ext cx="148276" cy="61339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31" name="Google Shape;931;p31"/>
              <p:cNvSpPr/>
              <p:nvPr/>
            </p:nvSpPr>
            <p:spPr>
              <a:xfrm rot="-6344205">
                <a:off x="7533492" y="1858030"/>
                <a:ext cx="147114" cy="61705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32" name="Google Shape;932;p31"/>
              <p:cNvSpPr/>
              <p:nvPr/>
            </p:nvSpPr>
            <p:spPr>
              <a:xfrm rot="-2357843">
                <a:off x="7388006" y="2325312"/>
                <a:ext cx="151576" cy="60064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33" name="Google Shape;933;p31"/>
              <p:cNvSpPr/>
              <p:nvPr/>
            </p:nvSpPr>
            <p:spPr>
              <a:xfrm rot="-4386673">
                <a:off x="7248569" y="2544103"/>
                <a:ext cx="147669" cy="61995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34" name="Google Shape;934;p31"/>
              <p:cNvSpPr/>
              <p:nvPr/>
            </p:nvSpPr>
            <p:spPr>
              <a:xfrm>
                <a:off x="8717003" y="140387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935" name="Google Shape;935;p31"/>
              <p:cNvCxnSpPr/>
              <p:nvPr/>
            </p:nvCxnSpPr>
            <p:spPr>
              <a:xfrm rot="10800000" flipH="1">
                <a:off x="7655000" y="1550319"/>
                <a:ext cx="1062000" cy="1436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936" name="Google Shape;936;p31"/>
              <p:cNvCxnSpPr/>
              <p:nvPr/>
            </p:nvCxnSpPr>
            <p:spPr>
              <a:xfrm rot="2971359">
                <a:off x="7339400" y="3794427"/>
                <a:ext cx="1805137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937" name="Google Shape;937;p31"/>
              <p:cNvSpPr/>
              <p:nvPr/>
            </p:nvSpPr>
            <p:spPr>
              <a:xfrm rot="2972563">
                <a:off x="8796339" y="4462046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38" name="Google Shape;938;p31"/>
              <p:cNvSpPr/>
              <p:nvPr/>
            </p:nvSpPr>
            <p:spPr>
              <a:xfrm rot="2972563">
                <a:off x="8176668" y="3735835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39" name="Google Shape;939;p31"/>
              <p:cNvSpPr/>
              <p:nvPr/>
            </p:nvSpPr>
            <p:spPr>
              <a:xfrm rot="2972563">
                <a:off x="7873043" y="3380008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40" name="Google Shape;940;p31"/>
              <p:cNvSpPr/>
              <p:nvPr/>
            </p:nvSpPr>
            <p:spPr>
              <a:xfrm rot="2972563">
                <a:off x="8486507" y="4098945"/>
                <a:ext cx="155344" cy="146396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941" name="Google Shape;941;p31"/>
              <p:cNvCxnSpPr/>
              <p:nvPr/>
            </p:nvCxnSpPr>
            <p:spPr>
              <a:xfrm rot="6525611">
                <a:off x="6370814" y="3983118"/>
                <a:ext cx="1804994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942" name="Google Shape;942;p31"/>
              <p:cNvSpPr/>
              <p:nvPr/>
            </p:nvSpPr>
            <p:spPr>
              <a:xfrm rot="6529197">
                <a:off x="6882431" y="4832013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43" name="Google Shape;943;p31"/>
              <p:cNvSpPr/>
              <p:nvPr/>
            </p:nvSpPr>
            <p:spPr>
              <a:xfrm rot="6529197">
                <a:off x="7189450" y="3928043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44" name="Google Shape;944;p31"/>
              <p:cNvSpPr/>
              <p:nvPr/>
            </p:nvSpPr>
            <p:spPr>
              <a:xfrm rot="6529197">
                <a:off x="7339883" y="3485119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45" name="Google Shape;945;p31"/>
              <p:cNvSpPr/>
              <p:nvPr/>
            </p:nvSpPr>
            <p:spPr>
              <a:xfrm rot="6529197">
                <a:off x="7035938" y="4380034"/>
                <a:ext cx="155303" cy="146384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cxnSp>
            <p:nvCxnSpPr>
              <p:cNvPr id="946" name="Google Shape;946;p31"/>
              <p:cNvCxnSpPr/>
              <p:nvPr/>
            </p:nvCxnSpPr>
            <p:spPr>
              <a:xfrm rot="-8100000">
                <a:off x="5983982" y="2345450"/>
                <a:ext cx="1805244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947" name="Google Shape;947;p31"/>
              <p:cNvSpPr/>
              <p:nvPr/>
            </p:nvSpPr>
            <p:spPr>
              <a:xfrm rot="-8100000">
                <a:off x="6120472" y="1583800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48" name="Google Shape;948;p31"/>
              <p:cNvSpPr/>
              <p:nvPr/>
            </p:nvSpPr>
            <p:spPr>
              <a:xfrm rot="-8100000">
                <a:off x="6795514" y="2258842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49" name="Google Shape;949;p31"/>
              <p:cNvSpPr/>
              <p:nvPr/>
            </p:nvSpPr>
            <p:spPr>
              <a:xfrm rot="-8100000">
                <a:off x="7126269" y="2589597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50" name="Google Shape;950;p31"/>
              <p:cNvSpPr/>
              <p:nvPr/>
            </p:nvSpPr>
            <p:spPr>
              <a:xfrm rot="-8100000">
                <a:off x="6457989" y="1921316"/>
                <a:ext cx="155281" cy="146371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51" name="Google Shape;951;p31"/>
              <p:cNvSpPr/>
              <p:nvPr/>
            </p:nvSpPr>
            <p:spPr>
              <a:xfrm>
                <a:off x="8404303" y="178962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52" name="Google Shape;952;p31"/>
              <p:cNvSpPr/>
              <p:nvPr/>
            </p:nvSpPr>
            <p:spPr>
              <a:xfrm>
                <a:off x="8112878" y="2176220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53" name="Google Shape;953;p31"/>
              <p:cNvSpPr/>
              <p:nvPr/>
            </p:nvSpPr>
            <p:spPr>
              <a:xfrm>
                <a:off x="7842328" y="2571745"/>
                <a:ext cx="155400" cy="1464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954" name="Google Shape;954;p31"/>
              <p:cNvSpPr/>
              <p:nvPr/>
            </p:nvSpPr>
            <p:spPr>
              <a:xfrm>
                <a:off x="7469045" y="2925951"/>
                <a:ext cx="238200" cy="2445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955" name="Google Shape;955;p31"/>
            <p:cNvSpPr/>
            <p:nvPr/>
          </p:nvSpPr>
          <p:spPr>
            <a:xfrm>
              <a:off x="225000" y="1090556"/>
              <a:ext cx="522775" cy="249125"/>
            </a:xfrm>
            <a:custGeom>
              <a:avLst/>
              <a:gdLst/>
              <a:ahLst/>
              <a:cxnLst/>
              <a:rect l="l" t="t" r="r" b="b"/>
              <a:pathLst>
                <a:path w="20911" h="9965" extrusionOk="0">
                  <a:moveTo>
                    <a:pt x="0" y="586"/>
                  </a:moveTo>
                  <a:cubicBezTo>
                    <a:pt x="7346" y="-1509"/>
                    <a:pt x="19653" y="2430"/>
                    <a:pt x="20911" y="9965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56" name="Google Shape;956;p31"/>
            <p:cNvSpPr/>
            <p:nvPr/>
          </p:nvSpPr>
          <p:spPr>
            <a:xfrm>
              <a:off x="608375" y="1422050"/>
              <a:ext cx="389700" cy="183750"/>
            </a:xfrm>
            <a:custGeom>
              <a:avLst/>
              <a:gdLst/>
              <a:ahLst/>
              <a:cxnLst/>
              <a:rect l="l" t="t" r="r" b="b"/>
              <a:pathLst>
                <a:path w="15588" h="7350" extrusionOk="0">
                  <a:moveTo>
                    <a:pt x="0" y="0"/>
                  </a:moveTo>
                  <a:cubicBezTo>
                    <a:pt x="5745" y="0"/>
                    <a:pt x="13019" y="2212"/>
                    <a:pt x="15588" y="735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57" name="Google Shape;957;p31"/>
            <p:cNvSpPr/>
            <p:nvPr/>
          </p:nvSpPr>
          <p:spPr>
            <a:xfrm>
              <a:off x="1463825" y="1775534"/>
              <a:ext cx="300200" cy="682575"/>
            </a:xfrm>
            <a:custGeom>
              <a:avLst/>
              <a:gdLst/>
              <a:ahLst/>
              <a:cxnLst/>
              <a:rect l="l" t="t" r="r" b="b"/>
              <a:pathLst>
                <a:path w="12008" h="27303" extrusionOk="0">
                  <a:moveTo>
                    <a:pt x="11026" y="27303"/>
                  </a:moveTo>
                  <a:cubicBezTo>
                    <a:pt x="13988" y="23753"/>
                    <a:pt x="9302" y="18210"/>
                    <a:pt x="8111" y="13743"/>
                  </a:cubicBezTo>
                  <a:cubicBezTo>
                    <a:pt x="6744" y="8619"/>
                    <a:pt x="5250" y="-697"/>
                    <a:pt x="0" y="55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58" name="Google Shape;958;p31"/>
            <p:cNvSpPr/>
            <p:nvPr/>
          </p:nvSpPr>
          <p:spPr>
            <a:xfrm>
              <a:off x="1039275" y="2131775"/>
              <a:ext cx="456250" cy="298925"/>
            </a:xfrm>
            <a:custGeom>
              <a:avLst/>
              <a:gdLst/>
              <a:ahLst/>
              <a:cxnLst/>
              <a:rect l="l" t="t" r="r" b="b"/>
              <a:pathLst>
                <a:path w="18250" h="11957" extrusionOk="0">
                  <a:moveTo>
                    <a:pt x="18250" y="9251"/>
                  </a:moveTo>
                  <a:cubicBezTo>
                    <a:pt x="16345" y="11158"/>
                    <a:pt x="12297" y="13058"/>
                    <a:pt x="10392" y="11152"/>
                  </a:cubicBezTo>
                  <a:cubicBezTo>
                    <a:pt x="8728" y="9487"/>
                    <a:pt x="9678" y="6053"/>
                    <a:pt x="7857" y="4562"/>
                  </a:cubicBezTo>
                  <a:cubicBezTo>
                    <a:pt x="5513" y="2644"/>
                    <a:pt x="957" y="2873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59" name="Google Shape;959;p31"/>
            <p:cNvSpPr/>
            <p:nvPr/>
          </p:nvSpPr>
          <p:spPr>
            <a:xfrm>
              <a:off x="1254725" y="1726200"/>
              <a:ext cx="133075" cy="396050"/>
            </a:xfrm>
            <a:custGeom>
              <a:avLst/>
              <a:gdLst/>
              <a:ahLst/>
              <a:cxnLst/>
              <a:rect l="l" t="t" r="r" b="b"/>
              <a:pathLst>
                <a:path w="5323" h="15842" extrusionOk="0">
                  <a:moveTo>
                    <a:pt x="5323" y="15842"/>
                  </a:moveTo>
                  <a:cubicBezTo>
                    <a:pt x="5323" y="10271"/>
                    <a:pt x="910" y="549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0" name="Google Shape;960;p31"/>
            <p:cNvSpPr/>
            <p:nvPr/>
          </p:nvSpPr>
          <p:spPr>
            <a:xfrm>
              <a:off x="1013925" y="1894125"/>
              <a:ext cx="133075" cy="133075"/>
            </a:xfrm>
            <a:custGeom>
              <a:avLst/>
              <a:gdLst/>
              <a:ahLst/>
              <a:cxnLst/>
              <a:rect l="l" t="t" r="r" b="b"/>
              <a:pathLst>
                <a:path w="5323" h="5323" extrusionOk="0">
                  <a:moveTo>
                    <a:pt x="5323" y="5323"/>
                  </a:moveTo>
                  <a:cubicBezTo>
                    <a:pt x="2829" y="5048"/>
                    <a:pt x="2243" y="1125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1" name="Google Shape;961;p31"/>
            <p:cNvSpPr/>
            <p:nvPr/>
          </p:nvSpPr>
          <p:spPr>
            <a:xfrm>
              <a:off x="934700" y="1900475"/>
              <a:ext cx="78675" cy="123575"/>
            </a:xfrm>
            <a:custGeom>
              <a:avLst/>
              <a:gdLst/>
              <a:ahLst/>
              <a:cxnLst/>
              <a:rect l="l" t="t" r="r" b="b"/>
              <a:pathLst>
                <a:path w="3147" h="4943" extrusionOk="0">
                  <a:moveTo>
                    <a:pt x="0" y="4943"/>
                  </a:moveTo>
                  <a:cubicBezTo>
                    <a:pt x="1892" y="4943"/>
                    <a:pt x="3971" y="1478"/>
                    <a:pt x="2789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2" name="Google Shape;962;p31"/>
            <p:cNvSpPr/>
            <p:nvPr/>
          </p:nvSpPr>
          <p:spPr>
            <a:xfrm>
              <a:off x="852325" y="2058900"/>
              <a:ext cx="205950" cy="207200"/>
            </a:xfrm>
            <a:custGeom>
              <a:avLst/>
              <a:gdLst/>
              <a:ahLst/>
              <a:cxnLst/>
              <a:rect l="l" t="t" r="r" b="b"/>
              <a:pathLst>
                <a:path w="8238" h="8288" extrusionOk="0">
                  <a:moveTo>
                    <a:pt x="0" y="8111"/>
                  </a:moveTo>
                  <a:cubicBezTo>
                    <a:pt x="3657" y="9327"/>
                    <a:pt x="5228" y="2407"/>
                    <a:pt x="8238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3" name="Google Shape;963;p31"/>
            <p:cNvSpPr/>
            <p:nvPr/>
          </p:nvSpPr>
          <p:spPr>
            <a:xfrm>
              <a:off x="627427" y="1890975"/>
              <a:ext cx="224900" cy="532275"/>
            </a:xfrm>
            <a:custGeom>
              <a:avLst/>
              <a:gdLst/>
              <a:ahLst/>
              <a:cxnLst/>
              <a:rect l="l" t="t" r="r" b="b"/>
              <a:pathLst>
                <a:path w="8996" h="21291" extrusionOk="0">
                  <a:moveTo>
                    <a:pt x="1139" y="21291"/>
                  </a:moveTo>
                  <a:cubicBezTo>
                    <a:pt x="643" y="18325"/>
                    <a:pt x="-679" y="15057"/>
                    <a:pt x="505" y="12293"/>
                  </a:cubicBezTo>
                  <a:cubicBezTo>
                    <a:pt x="2466" y="7715"/>
                    <a:pt x="7423" y="4725"/>
                    <a:pt x="8996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4" name="Google Shape;964;p31"/>
            <p:cNvSpPr/>
            <p:nvPr/>
          </p:nvSpPr>
          <p:spPr>
            <a:xfrm>
              <a:off x="480461" y="1859275"/>
              <a:ext cx="222975" cy="779425"/>
            </a:xfrm>
            <a:custGeom>
              <a:avLst/>
              <a:gdLst/>
              <a:ahLst/>
              <a:cxnLst/>
              <a:rect l="l" t="t" r="r" b="b"/>
              <a:pathLst>
                <a:path w="8919" h="31177" extrusionOk="0">
                  <a:moveTo>
                    <a:pt x="3469" y="31177"/>
                  </a:moveTo>
                  <a:cubicBezTo>
                    <a:pt x="3469" y="24312"/>
                    <a:pt x="-1785" y="17179"/>
                    <a:pt x="681" y="10773"/>
                  </a:cubicBezTo>
                  <a:cubicBezTo>
                    <a:pt x="2305" y="6554"/>
                    <a:pt x="6895" y="4042"/>
                    <a:pt x="8919" y="0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5" name="Google Shape;965;p31"/>
            <p:cNvSpPr/>
            <p:nvPr/>
          </p:nvSpPr>
          <p:spPr>
            <a:xfrm>
              <a:off x="263824" y="1333325"/>
              <a:ext cx="319200" cy="475275"/>
            </a:xfrm>
            <a:custGeom>
              <a:avLst/>
              <a:gdLst/>
              <a:ahLst/>
              <a:cxnLst/>
              <a:rect l="l" t="t" r="r" b="b"/>
              <a:pathLst>
                <a:path w="12768" h="19011" extrusionOk="0">
                  <a:moveTo>
                    <a:pt x="3389" y="0"/>
                  </a:moveTo>
                  <a:cubicBezTo>
                    <a:pt x="1477" y="1722"/>
                    <a:pt x="-873" y="4831"/>
                    <a:pt x="348" y="7097"/>
                  </a:cubicBezTo>
                  <a:cubicBezTo>
                    <a:pt x="2091" y="10331"/>
                    <a:pt x="6983" y="10381"/>
                    <a:pt x="9853" y="12674"/>
                  </a:cubicBezTo>
                  <a:cubicBezTo>
                    <a:pt x="11670" y="14125"/>
                    <a:pt x="10952" y="17559"/>
                    <a:pt x="12768" y="19011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6" name="Google Shape;966;p31"/>
            <p:cNvSpPr/>
            <p:nvPr/>
          </p:nvSpPr>
          <p:spPr>
            <a:xfrm>
              <a:off x="717840" y="1659675"/>
              <a:ext cx="156650" cy="183775"/>
            </a:xfrm>
            <a:custGeom>
              <a:avLst/>
              <a:gdLst/>
              <a:ahLst/>
              <a:cxnLst/>
              <a:rect l="l" t="t" r="r" b="b"/>
              <a:pathLst>
                <a:path w="6266" h="7351" extrusionOk="0">
                  <a:moveTo>
                    <a:pt x="56" y="0"/>
                  </a:moveTo>
                  <a:cubicBezTo>
                    <a:pt x="-395" y="3176"/>
                    <a:pt x="3762" y="5346"/>
                    <a:pt x="6266" y="7351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7" name="Google Shape;967;p31"/>
            <p:cNvSpPr/>
            <p:nvPr/>
          </p:nvSpPr>
          <p:spPr>
            <a:xfrm>
              <a:off x="1340275" y="1266800"/>
              <a:ext cx="217075" cy="405550"/>
            </a:xfrm>
            <a:custGeom>
              <a:avLst/>
              <a:gdLst/>
              <a:ahLst/>
              <a:cxnLst/>
              <a:rect l="l" t="t" r="r" b="b"/>
              <a:pathLst>
                <a:path w="8683" h="16222" extrusionOk="0">
                  <a:moveTo>
                    <a:pt x="7477" y="0"/>
                  </a:moveTo>
                  <a:cubicBezTo>
                    <a:pt x="11199" y="4647"/>
                    <a:pt x="5325" y="13559"/>
                    <a:pt x="0" y="16222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8" name="Google Shape;968;p31"/>
            <p:cNvSpPr/>
            <p:nvPr/>
          </p:nvSpPr>
          <p:spPr>
            <a:xfrm>
              <a:off x="994900" y="1323203"/>
              <a:ext cx="278825" cy="336475"/>
            </a:xfrm>
            <a:custGeom>
              <a:avLst/>
              <a:gdLst/>
              <a:ahLst/>
              <a:cxnLst/>
              <a:rect l="l" t="t" r="r" b="b"/>
              <a:pathLst>
                <a:path w="11153" h="13459" extrusionOk="0">
                  <a:moveTo>
                    <a:pt x="11153" y="2306"/>
                  </a:moveTo>
                  <a:cubicBezTo>
                    <a:pt x="8896" y="372"/>
                    <a:pt x="3512" y="-1286"/>
                    <a:pt x="2282" y="1419"/>
                  </a:cubicBezTo>
                  <a:cubicBezTo>
                    <a:pt x="591" y="5137"/>
                    <a:pt x="3190" y="10908"/>
                    <a:pt x="0" y="13459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969" name="Google Shape;969;p31"/>
            <p:cNvSpPr/>
            <p:nvPr/>
          </p:nvSpPr>
          <p:spPr>
            <a:xfrm>
              <a:off x="1115300" y="1640675"/>
              <a:ext cx="102000" cy="190100"/>
            </a:xfrm>
            <a:custGeom>
              <a:avLst/>
              <a:gdLst/>
              <a:ahLst/>
              <a:cxnLst/>
              <a:rect l="l" t="t" r="r" b="b"/>
              <a:pathLst>
                <a:path w="4080" h="7604" extrusionOk="0">
                  <a:moveTo>
                    <a:pt x="3929" y="0"/>
                  </a:moveTo>
                  <a:cubicBezTo>
                    <a:pt x="4714" y="2743"/>
                    <a:pt x="2228" y="5822"/>
                    <a:pt x="0" y="7604"/>
                  </a:cubicBez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sp>
        <p:nvSpPr>
          <p:cNvPr id="970" name="Google Shape;970;p31"/>
          <p:cNvSpPr txBox="1"/>
          <p:nvPr/>
        </p:nvSpPr>
        <p:spPr>
          <a:xfrm>
            <a:off x="37625" y="1496225"/>
            <a:ext cx="28170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Dynamical “Jump and Retrain” loss landscape sampling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1" name="Google Shape;971;p31"/>
          <p:cNvSpPr txBox="1"/>
          <p:nvPr/>
        </p:nvSpPr>
        <p:spPr>
          <a:xfrm>
            <a:off x="3163500" y="1342325"/>
            <a:ext cx="2817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Visualizations based on PHATE dimensionality reduction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2" name="Google Shape;972;p31"/>
          <p:cNvSpPr txBox="1"/>
          <p:nvPr/>
        </p:nvSpPr>
        <p:spPr>
          <a:xfrm>
            <a:off x="6289375" y="1342325"/>
            <a:ext cx="2817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Quantification of topological activity using computational homology</a:t>
            </a:r>
            <a:endParaRPr sz="2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3" name="Google Shape;973;p31"/>
          <p:cNvSpPr/>
          <p:nvPr/>
        </p:nvSpPr>
        <p:spPr>
          <a:xfrm>
            <a:off x="150900" y="1496225"/>
            <a:ext cx="2659800" cy="1108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74" name="Google Shape;974;p31"/>
          <p:cNvSpPr/>
          <p:nvPr/>
        </p:nvSpPr>
        <p:spPr>
          <a:xfrm>
            <a:off x="3182388" y="1409975"/>
            <a:ext cx="2779200" cy="1280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75" name="Google Shape;975;p31"/>
          <p:cNvSpPr/>
          <p:nvPr/>
        </p:nvSpPr>
        <p:spPr>
          <a:xfrm>
            <a:off x="6367975" y="1409975"/>
            <a:ext cx="2659800" cy="1280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976" name="Google Shape;976;p31"/>
          <p:cNvGrpSpPr/>
          <p:nvPr/>
        </p:nvGrpSpPr>
        <p:grpSpPr>
          <a:xfrm>
            <a:off x="588079" y="1576659"/>
            <a:ext cx="7967857" cy="3704655"/>
            <a:chOff x="613800" y="1326750"/>
            <a:chExt cx="7916400" cy="2414400"/>
          </a:xfrm>
        </p:grpSpPr>
        <p:sp>
          <p:nvSpPr>
            <p:cNvPr id="977" name="Google Shape;977;p31"/>
            <p:cNvSpPr/>
            <p:nvPr/>
          </p:nvSpPr>
          <p:spPr>
            <a:xfrm>
              <a:off x="613800" y="1326750"/>
              <a:ext cx="7916400" cy="2414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b="1">
                <a:solidFill>
                  <a:srgbClr val="134F5C"/>
                </a:solidFill>
              </a:endParaRPr>
            </a:p>
          </p:txBody>
        </p:sp>
        <p:sp>
          <p:nvSpPr>
            <p:cNvPr id="978" name="Google Shape;978;p31"/>
            <p:cNvSpPr txBox="1"/>
            <p:nvPr/>
          </p:nvSpPr>
          <p:spPr>
            <a:xfrm>
              <a:off x="613800" y="1326750"/>
              <a:ext cx="4572000" cy="34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r>
                <a:rPr lang="en" sz="2200" b="1">
                  <a:solidFill>
                    <a:srgbClr val="134F5C"/>
                  </a:solidFill>
                  <a:latin typeface="Raleway"/>
                  <a:ea typeface="Raleway"/>
                  <a:cs typeface="Raleway"/>
                  <a:sym typeface="Raleway"/>
                </a:rPr>
                <a:t>Future directions</a:t>
              </a:r>
              <a:endParaRPr sz="2200" b="1">
                <a:solidFill>
                  <a:srgbClr val="134F5C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979" name="Google Shape;979;p31"/>
          <p:cNvSpPr txBox="1"/>
          <p:nvPr/>
        </p:nvSpPr>
        <p:spPr>
          <a:xfrm>
            <a:off x="588225" y="2237013"/>
            <a:ext cx="7967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42900">
              <a:buClr>
                <a:srgbClr val="134F5C"/>
              </a:buClr>
              <a:buSzPts val="1800"/>
              <a:buFont typeface="Raleway"/>
              <a:buChar char="●"/>
            </a:pPr>
            <a:r>
              <a:rPr lang="en">
                <a:solidFill>
                  <a:srgbClr val="134F5C"/>
                </a:solidFill>
                <a:latin typeface="Raleway"/>
                <a:ea typeface="Raleway"/>
                <a:cs typeface="Raleway"/>
                <a:sym typeface="Raleway"/>
              </a:rPr>
              <a:t>Dimensionality reduction methods that better take into account the time dependency of the sampled data</a:t>
            </a:r>
            <a:endParaRPr>
              <a:solidFill>
                <a:srgbClr val="134F5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0" name="Google Shape;980;p31"/>
          <p:cNvSpPr txBox="1"/>
          <p:nvPr/>
        </p:nvSpPr>
        <p:spPr>
          <a:xfrm>
            <a:off x="588075" y="3027200"/>
            <a:ext cx="796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42900">
              <a:buClr>
                <a:srgbClr val="134F5C"/>
              </a:buClr>
              <a:buSzPts val="1800"/>
              <a:buFont typeface="Raleway"/>
              <a:buChar char="●"/>
            </a:pPr>
            <a:r>
              <a:rPr lang="en">
                <a:solidFill>
                  <a:srgbClr val="134F5C"/>
                </a:solidFill>
                <a:latin typeface="Raleway"/>
                <a:ea typeface="Raleway"/>
                <a:cs typeface="Raleway"/>
                <a:sym typeface="Raleway"/>
              </a:rPr>
              <a:t>Principled approaches for the empirical analysis of loss landscapes</a:t>
            </a:r>
            <a:endParaRPr>
              <a:solidFill>
                <a:srgbClr val="134F5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1" name="Google Shape;981;p31"/>
          <p:cNvSpPr txBox="1"/>
          <p:nvPr/>
        </p:nvSpPr>
        <p:spPr>
          <a:xfrm>
            <a:off x="2286075" y="4013813"/>
            <a:ext cx="457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2000" b="1">
                <a:solidFill>
                  <a:srgbClr val="134F5C"/>
                </a:solidFill>
                <a:latin typeface="Raleway"/>
                <a:ea typeface="Raleway"/>
                <a:cs typeface="Raleway"/>
                <a:sym typeface="Raleway"/>
              </a:rPr>
              <a:t>A lot more work is required!</a:t>
            </a:r>
            <a:endParaRPr sz="2000" b="1">
              <a:solidFill>
                <a:srgbClr val="134F5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19740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Draxler</a:t>
            </a:r>
            <a:r>
              <a:rPr lang="en-US" dirty="0"/>
              <a:t> et al. 2019 Essentially No Barriers in Neural Network Energy Landscape</a:t>
            </a:r>
          </a:p>
          <a:p>
            <a:r>
              <a:rPr lang="en-US" dirty="0"/>
              <a:t>Li et al. 2018 Visualizing the Loss Landscape of Neural Nets</a:t>
            </a:r>
          </a:p>
          <a:p>
            <a:r>
              <a:rPr lang="en-US" dirty="0" err="1"/>
              <a:t>Dinh</a:t>
            </a:r>
            <a:r>
              <a:rPr lang="en-US" dirty="0"/>
              <a:t> et al 2019 Sharp Minima Can Generalize For Deep Nets</a:t>
            </a:r>
          </a:p>
          <a:p>
            <a:r>
              <a:rPr lang="en-US" dirty="0" err="1"/>
              <a:t>Keskar</a:t>
            </a:r>
            <a:r>
              <a:rPr lang="en-US" dirty="0"/>
              <a:t>, </a:t>
            </a:r>
            <a:r>
              <a:rPr lang="en-US" dirty="0" err="1"/>
              <a:t>Nocedal</a:t>
            </a:r>
            <a:r>
              <a:rPr lang="en-US" dirty="0"/>
              <a:t>, </a:t>
            </a:r>
            <a:r>
              <a:rPr lang="en-US" dirty="0" err="1"/>
              <a:t>Mudigere</a:t>
            </a:r>
            <a:r>
              <a:rPr lang="en-US" dirty="0"/>
              <a:t>, </a:t>
            </a:r>
            <a:r>
              <a:rPr lang="en-US" dirty="0" err="1"/>
              <a:t>Smelyanskiy</a:t>
            </a:r>
            <a:r>
              <a:rPr lang="en-US" dirty="0"/>
              <a:t>, and Tang. On Large-Batch Training for Deep Learning: Generalization Gap and Sharp Minima. </a:t>
            </a:r>
            <a:r>
              <a:rPr lang="en-US" u="sng" dirty="0">
                <a:hlinkClick r:id="rId2"/>
              </a:rPr>
              <a:t>https://arxiv.org/pdf/1609.04836.pdf</a:t>
            </a:r>
            <a:endParaRPr lang="en-US" dirty="0"/>
          </a:p>
          <a:p>
            <a:r>
              <a:rPr lang="en-US" dirty="0"/>
              <a:t>Li, Xu, Taylor, Studer, and Goldstein. Visualizing the Loss Landscape of Neural Nets. </a:t>
            </a:r>
            <a:r>
              <a:rPr lang="en-US" u="sng" dirty="0">
                <a:hlinkClick r:id="rId3"/>
              </a:rPr>
              <a:t>https://papers.nips.cc/paper/7875-visualizing-the-loss-landscape-of-neural-nets.pdf</a:t>
            </a:r>
            <a:r>
              <a:rPr lang="en-US" dirty="0"/>
              <a:t>.</a:t>
            </a:r>
          </a:p>
          <a:p>
            <a:r>
              <a:rPr lang="en-US" dirty="0" err="1"/>
              <a:t>Horoi</a:t>
            </a:r>
            <a:r>
              <a:rPr lang="en-US" dirty="0"/>
              <a:t> et al. Exploring the Geometry and Topology of Loss Landscapes https://</a:t>
            </a:r>
            <a:r>
              <a:rPr lang="en-US" dirty="0" err="1"/>
              <a:t>arxiv.org</a:t>
            </a:r>
            <a:r>
              <a:rPr lang="en-US" dirty="0"/>
              <a:t>/abs/2102.00485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</p:spTree>
    <p:extLst>
      <p:ext uri="{BB962C8B-B14F-4D97-AF65-F5344CB8AC3E}">
        <p14:creationId xmlns:p14="http://schemas.microsoft.com/office/powerpoint/2010/main" val="2543790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9E11BF-FDDA-8F45-8378-A8D983965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Hugely high dimensional space</a:t>
            </a:r>
          </a:p>
          <a:p>
            <a:r>
              <a:rPr lang="en-US" dirty="0"/>
              <a:t>One ”dimension” for each weight and bias </a:t>
            </a:r>
          </a:p>
          <a:p>
            <a:r>
              <a:rPr lang="en-US" dirty="0"/>
              <a:t>Difficult to visualize in its entirety </a:t>
            </a:r>
          </a:p>
          <a:p>
            <a:r>
              <a:rPr lang="en-US" dirty="0"/>
              <a:t>But we can use tricks</a:t>
            </a:r>
          </a:p>
          <a:p>
            <a:pPr lvl="1"/>
            <a:r>
              <a:rPr lang="en-US" dirty="0"/>
              <a:t>Subsampling random directions </a:t>
            </a:r>
          </a:p>
          <a:p>
            <a:pPr lvl="1"/>
            <a:r>
              <a:rPr lang="en-US" dirty="0"/>
              <a:t>Subsampling the landscape around the minima </a:t>
            </a:r>
          </a:p>
          <a:p>
            <a:pPr lvl="1"/>
            <a:r>
              <a:rPr lang="en-US" dirty="0"/>
              <a:t>Random directions to get insight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3A1F42-DBBC-D144-BCDC-3CC67B2F9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Dimensionality of Loss Landscape</a:t>
            </a:r>
          </a:p>
        </p:txBody>
      </p:sp>
    </p:spTree>
    <p:extLst>
      <p:ext uri="{BB962C8B-B14F-4D97-AF65-F5344CB8AC3E}">
        <p14:creationId xmlns:p14="http://schemas.microsoft.com/office/powerpoint/2010/main" val="314209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9E11BF-FDDA-8F45-8378-A8D983965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a neural network until it gets to a minima </a:t>
            </a:r>
          </a:p>
          <a:p>
            <a:r>
              <a:rPr lang="en-US" dirty="0"/>
              <a:t>Add a small perturbation in a random direction</a:t>
            </a:r>
          </a:p>
          <a:p>
            <a:r>
              <a:rPr lang="en-US" dirty="0"/>
              <a:t>See how the loss changes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losslandscape.com</a:t>
            </a:r>
            <a:r>
              <a:rPr lang="en-US" dirty="0"/>
              <a:t>/explorer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3A1F42-DBBC-D144-BCDC-3CC67B2F9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Random direction visualization </a:t>
            </a:r>
          </a:p>
        </p:txBody>
      </p:sp>
    </p:spTree>
    <p:extLst>
      <p:ext uri="{BB962C8B-B14F-4D97-AF65-F5344CB8AC3E}">
        <p14:creationId xmlns:p14="http://schemas.microsoft.com/office/powerpoint/2010/main" val="830578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Start with a random Gaussian vector d, with the same dimension as number of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</m:oMath>
                </a14:m>
                <a:endParaRPr lang="en-US" dirty="0"/>
              </a:p>
              <a:p>
                <a:r>
                  <a:rPr lang="en-US" dirty="0"/>
                  <a:t>We normalize each direction in d denote </a:t>
                </a:r>
                <a:r>
                  <a:rPr lang="en-US" dirty="0" err="1"/>
                  <a:t>d</a:t>
                </a:r>
                <a:r>
                  <a:rPr lang="en-US" baseline="-25000" dirty="0" err="1"/>
                  <a:t>i,j</a:t>
                </a:r>
                <a:r>
                  <a:rPr lang="en-US" dirty="0"/>
                  <a:t> to have the same norm as the corresponding weight in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  <m:r>
                      <m:rPr>
                        <m:sty m:val="p"/>
                      </m:rPr>
                      <a:rPr lang="en-US" b="0" i="0" baseline="-2500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i</m:t>
                    </m:r>
                    <m:r>
                      <a:rPr lang="en-US" b="0" i="0" baseline="-2500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 b="0" i="0" baseline="-2500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j</m:t>
                    </m:r>
                  </m:oMath>
                </a14:m>
                <a:r>
                  <a:rPr lang="en-US" baseline="-25000" dirty="0"/>
                  <a:t> </a:t>
                </a:r>
                <a:r>
                  <a:rPr lang="en-US" dirty="0"/>
                  <a:t>(this is the </a:t>
                </a:r>
                <a:r>
                  <a:rPr lang="en-US" dirty="0" err="1"/>
                  <a:t>jth</a:t>
                </a:r>
                <a:r>
                  <a:rPr lang="en-US" dirty="0"/>
                  <a:t> weight in the </a:t>
                </a:r>
                <a:r>
                  <a:rPr lang="en-US" dirty="0" err="1"/>
                  <a:t>ith</a:t>
                </a:r>
                <a:r>
                  <a:rPr lang="en-US" dirty="0"/>
                  <a:t> layer)</a:t>
                </a:r>
              </a:p>
              <a:p>
                <a:endParaRPr lang="en-US" baseline="-25000" dirty="0"/>
              </a:p>
              <a:p>
                <a:endParaRPr lang="en-US" dirty="0"/>
              </a:p>
              <a:p>
                <a:r>
                  <a:rPr lang="en-US" dirty="0"/>
                  <a:t>Why would this help?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44" t="-2029" r="-3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Filter-wise Normalization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41D0C5-3CB2-C94D-83DC-DC2ED909F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231" y="3233567"/>
            <a:ext cx="37211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80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a RELU network if weights in one layer are all multiplied by 10 and weights in the next layer are all divided by 10, network performance remains the same </a:t>
            </a:r>
          </a:p>
          <a:p>
            <a:r>
              <a:rPr lang="en-US" dirty="0"/>
              <a:t>Even more prominent during batch normalization regularization</a:t>
            </a:r>
          </a:p>
          <a:p>
            <a:pPr lvl="1"/>
            <a:r>
              <a:rPr lang="en-US" dirty="0"/>
              <a:t>Output of each layer is normalized before going to the next layer </a:t>
            </a:r>
          </a:p>
          <a:p>
            <a:r>
              <a:rPr lang="en-US" dirty="0"/>
              <a:t>Without the filter-wise normalization  A neural network with large weights may appear to have a smooth and slowly varying loss function</a:t>
            </a:r>
          </a:p>
          <a:p>
            <a:pPr lvl="1"/>
            <a:r>
              <a:rPr lang="en-US" dirty="0"/>
              <a:t>Perturbing the weights by one unit will have very little effect on network</a:t>
            </a:r>
          </a:p>
          <a:p>
            <a:r>
              <a:rPr lang="en-US" dirty="0"/>
              <a:t>However, if the weights are much smaller than one, then that same unit perturbation may have a catastrophic effect, making the loss function appear quite sensitive to weight perturbations.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Invariance in RELU Nets </a:t>
            </a:r>
          </a:p>
        </p:txBody>
      </p:sp>
    </p:spTree>
    <p:extLst>
      <p:ext uri="{BB962C8B-B14F-4D97-AF65-F5344CB8AC3E}">
        <p14:creationId xmlns:p14="http://schemas.microsoft.com/office/powerpoint/2010/main" val="822008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F7D2A7C-B854-964F-84F9-BCCC08B5B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9367"/>
            <a:ext cx="8391644" cy="798991"/>
          </a:xfrm>
        </p:spPr>
        <p:txBody>
          <a:bodyPr>
            <a:normAutofit fontScale="90000"/>
          </a:bodyPr>
          <a:lstStyle/>
          <a:p>
            <a:r>
              <a:rPr lang="en-US" dirty="0"/>
              <a:t>Flat Minima minima are thought to generalize better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536E5AB-CE36-1345-9092-E3062BA99E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1835150"/>
            <a:ext cx="8737600" cy="318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F6892DD8-251A-2546-907D-6ABC3A3ED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344" y="5022849"/>
            <a:ext cx="8821356" cy="1154113"/>
          </a:xfrm>
        </p:spPr>
        <p:txBody>
          <a:bodyPr>
            <a:normAutofit/>
          </a:bodyPr>
          <a:lstStyle/>
          <a:p>
            <a:r>
              <a:rPr lang="en-US" dirty="0"/>
              <a:t>Flatness definitions are not scale invariant </a:t>
            </a:r>
          </a:p>
        </p:txBody>
      </p:sp>
    </p:spTree>
    <p:extLst>
      <p:ext uri="{BB962C8B-B14F-4D97-AF65-F5344CB8AC3E}">
        <p14:creationId xmlns:p14="http://schemas.microsoft.com/office/powerpoint/2010/main" val="1367921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34899</TotalTime>
  <Words>1356</Words>
  <Application>Microsoft Macintosh PowerPoint</Application>
  <PresentationFormat>On-screen Show (4:3)</PresentationFormat>
  <Paragraphs>186</Paragraphs>
  <Slides>41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Avenir Book</vt:lpstr>
      <vt:lpstr>Calibri</vt:lpstr>
      <vt:lpstr>Calibri Light</vt:lpstr>
      <vt:lpstr>Cambria Math</vt:lpstr>
      <vt:lpstr>Lato</vt:lpstr>
      <vt:lpstr>Raleway</vt:lpstr>
      <vt:lpstr>Office Theme</vt:lpstr>
      <vt:lpstr>Deep Learning Theory and Applications Loss Landscapes</vt:lpstr>
      <vt:lpstr>Loss landscape</vt:lpstr>
      <vt:lpstr>What can it tell us?</vt:lpstr>
      <vt:lpstr>More information from landscapes</vt:lpstr>
      <vt:lpstr>Dimensionality of Loss Landscape</vt:lpstr>
      <vt:lpstr>Random direction visualization </vt:lpstr>
      <vt:lpstr>Filter-wise Normalization</vt:lpstr>
      <vt:lpstr>Scale Invariance in RELU Nets </vt:lpstr>
      <vt:lpstr>Flat Minima minima are thought to generalize better</vt:lpstr>
      <vt:lpstr>Volume </vt:lpstr>
      <vt:lpstr>Volume of minima argument </vt:lpstr>
      <vt:lpstr>Empirical Correlation</vt:lpstr>
      <vt:lpstr>Large batch vs small batch training</vt:lpstr>
      <vt:lpstr>Reasons</vt:lpstr>
      <vt:lpstr>SB produces flatter Minima</vt:lpstr>
      <vt:lpstr>Reaffirms SB vs LB Hypothesis</vt:lpstr>
      <vt:lpstr>Provides Insights on Trainability</vt:lpstr>
      <vt:lpstr>Wide vs Narrow Networks </vt:lpstr>
      <vt:lpstr>Exploring the Geometry and Topology of Neural Networks Loss Landscapes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Further reading</vt:lpstr>
    </vt:vector>
  </TitlesOfParts>
  <Company>Yale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Theory and Applications</dc:title>
  <dc:creator>Kevin</dc:creator>
  <cp:lastModifiedBy>Wenxin Xu</cp:lastModifiedBy>
  <cp:revision>567</cp:revision>
  <dcterms:created xsi:type="dcterms:W3CDTF">2018-01-19T01:41:57Z</dcterms:created>
  <dcterms:modified xsi:type="dcterms:W3CDTF">2022-05-02T15:03:54Z</dcterms:modified>
</cp:coreProperties>
</file>